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9" r:id="rId3"/>
    <p:sldId id="257" r:id="rId4"/>
    <p:sldId id="258" r:id="rId5"/>
    <p:sldId id="291" r:id="rId6"/>
    <p:sldId id="261" r:id="rId7"/>
    <p:sldId id="262" r:id="rId8"/>
    <p:sldId id="266" r:id="rId9"/>
    <p:sldId id="264" r:id="rId10"/>
    <p:sldId id="265" r:id="rId11"/>
    <p:sldId id="267" r:id="rId12"/>
    <p:sldId id="271" r:id="rId13"/>
    <p:sldId id="268" r:id="rId14"/>
    <p:sldId id="269" r:id="rId15"/>
    <p:sldId id="270" r:id="rId16"/>
    <p:sldId id="273" r:id="rId17"/>
    <p:sldId id="272" r:id="rId18"/>
    <p:sldId id="274" r:id="rId19"/>
    <p:sldId id="275" r:id="rId20"/>
    <p:sldId id="278" r:id="rId21"/>
    <p:sldId id="276" r:id="rId22"/>
    <p:sldId id="279" r:id="rId23"/>
    <p:sldId id="280" r:id="rId24"/>
    <p:sldId id="298" r:id="rId25"/>
    <p:sldId id="263" r:id="rId26"/>
    <p:sldId id="300" r:id="rId27"/>
    <p:sldId id="283" r:id="rId28"/>
    <p:sldId id="281" r:id="rId29"/>
    <p:sldId id="282" r:id="rId30"/>
    <p:sldId id="285" r:id="rId31"/>
    <p:sldId id="284" r:id="rId32"/>
    <p:sldId id="286" r:id="rId33"/>
    <p:sldId id="287" r:id="rId34"/>
    <p:sldId id="296" r:id="rId35"/>
    <p:sldId id="293" r:id="rId36"/>
    <p:sldId id="294" r:id="rId37"/>
    <p:sldId id="295" r:id="rId38"/>
    <p:sldId id="289" r:id="rId39"/>
    <p:sldId id="288" r:id="rId40"/>
    <p:sldId id="290" r:id="rId41"/>
    <p:sldId id="292" r:id="rId42"/>
    <p:sldId id="303" r:id="rId43"/>
    <p:sldId id="301"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7F5"/>
    <a:srgbClr val="E0F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94660" autoAdjust="0"/>
  </p:normalViewPr>
  <p:slideViewPr>
    <p:cSldViewPr snapToGrid="0">
      <p:cViewPr varScale="1">
        <p:scale>
          <a:sx n="87" d="100"/>
          <a:sy n="87" d="100"/>
        </p:scale>
        <p:origin x="366" y="90"/>
      </p:cViewPr>
      <p:guideLst/>
    </p:cSldViewPr>
  </p:slideViewPr>
  <p:notesTextViewPr>
    <p:cViewPr>
      <p:scale>
        <a:sx n="1" d="1"/>
        <a:sy n="1" d="1"/>
      </p:scale>
      <p:origin x="0" y="0"/>
    </p:cViewPr>
  </p:notesTextViewPr>
  <p:notesViewPr>
    <p:cSldViewPr snapToGrid="0">
      <p:cViewPr varScale="1">
        <p:scale>
          <a:sx n="85" d="100"/>
          <a:sy n="85" d="100"/>
        </p:scale>
        <p:origin x="310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1" Type="http://schemas.openxmlformats.org/officeDocument/2006/relationships/hyperlink" Target="mailto:julie.brooks@mshc.com"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1" Type="http://schemas.openxmlformats.org/officeDocument/2006/relationships/hyperlink" Target="mailto:julie.brooks@mshc.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5F6AD-8D50-4817-A073-8F7255CA352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BD3A5EB-1A49-4F0E-8481-8F28F8D59D03}">
      <dgm:prSet/>
      <dgm:spPr/>
      <dgm:t>
        <a:bodyPr/>
        <a:lstStyle/>
        <a:p>
          <a:pPr>
            <a:lnSpc>
              <a:spcPct val="100000"/>
            </a:lnSpc>
          </a:pPr>
          <a:r>
            <a:rPr lang="en-US"/>
            <a:t>Legal Status</a:t>
          </a:r>
        </a:p>
      </dgm:t>
    </dgm:pt>
    <dgm:pt modelId="{BBBC9EEE-39ED-4603-A7BE-2BBC77BA8517}" type="parTrans" cxnId="{ADDA8183-0A85-4FBC-B7A6-01FE87DBC3F8}">
      <dgm:prSet/>
      <dgm:spPr/>
      <dgm:t>
        <a:bodyPr/>
        <a:lstStyle/>
        <a:p>
          <a:endParaRPr lang="en-US"/>
        </a:p>
      </dgm:t>
    </dgm:pt>
    <dgm:pt modelId="{ADA01D10-6B78-48E7-B3E5-AE7FE7FD82BE}" type="sibTrans" cxnId="{ADDA8183-0A85-4FBC-B7A6-01FE87DBC3F8}">
      <dgm:prSet/>
      <dgm:spPr/>
      <dgm:t>
        <a:bodyPr/>
        <a:lstStyle/>
        <a:p>
          <a:endParaRPr lang="en-US"/>
        </a:p>
      </dgm:t>
    </dgm:pt>
    <dgm:pt modelId="{04B7A2DF-7E9F-4252-9192-FCA708FE9764}">
      <dgm:prSet/>
      <dgm:spPr/>
      <dgm:t>
        <a:bodyPr/>
        <a:lstStyle/>
        <a:p>
          <a:pPr>
            <a:lnSpc>
              <a:spcPct val="100000"/>
            </a:lnSpc>
          </a:pPr>
          <a:r>
            <a:rPr lang="en-US"/>
            <a:t>Organizational Structure</a:t>
          </a:r>
        </a:p>
      </dgm:t>
    </dgm:pt>
    <dgm:pt modelId="{7DC38D5B-D30E-44BE-9784-3CBCFB0FA77F}" type="parTrans" cxnId="{4FC0E2A8-E9CB-4EB0-A7D6-FF02FCCD73E2}">
      <dgm:prSet/>
      <dgm:spPr/>
      <dgm:t>
        <a:bodyPr/>
        <a:lstStyle/>
        <a:p>
          <a:endParaRPr lang="en-US"/>
        </a:p>
      </dgm:t>
    </dgm:pt>
    <dgm:pt modelId="{6ADF3373-A744-437F-BFAF-F6B301CF4CD9}" type="sibTrans" cxnId="{4FC0E2A8-E9CB-4EB0-A7D6-FF02FCCD73E2}">
      <dgm:prSet/>
      <dgm:spPr/>
      <dgm:t>
        <a:bodyPr/>
        <a:lstStyle/>
        <a:p>
          <a:endParaRPr lang="en-US"/>
        </a:p>
      </dgm:t>
    </dgm:pt>
    <dgm:pt modelId="{443BE937-028D-49CA-84E4-4EF62EB2093B}">
      <dgm:prSet/>
      <dgm:spPr/>
      <dgm:t>
        <a:bodyPr/>
        <a:lstStyle/>
        <a:p>
          <a:pPr>
            <a:lnSpc>
              <a:spcPct val="100000"/>
            </a:lnSpc>
          </a:pPr>
          <a:r>
            <a:rPr lang="en-US"/>
            <a:t>Capacity and Experience </a:t>
          </a:r>
        </a:p>
      </dgm:t>
    </dgm:pt>
    <dgm:pt modelId="{50FE2560-C69F-41ED-A47C-4E9669D2659D}" type="parTrans" cxnId="{FD8996E5-088E-43D0-8BA1-1FFC727B7B8D}">
      <dgm:prSet/>
      <dgm:spPr/>
      <dgm:t>
        <a:bodyPr/>
        <a:lstStyle/>
        <a:p>
          <a:endParaRPr lang="en-US"/>
        </a:p>
      </dgm:t>
    </dgm:pt>
    <dgm:pt modelId="{735A114F-6D69-4334-91A9-8CE4A9F622CE}" type="sibTrans" cxnId="{FD8996E5-088E-43D0-8BA1-1FFC727B7B8D}">
      <dgm:prSet/>
      <dgm:spPr/>
      <dgm:t>
        <a:bodyPr/>
        <a:lstStyle/>
        <a:p>
          <a:endParaRPr lang="en-US"/>
        </a:p>
      </dgm:t>
    </dgm:pt>
    <dgm:pt modelId="{5F900D32-93C5-497E-991A-77B4A4E54143}" type="pres">
      <dgm:prSet presAssocID="{3425F6AD-8D50-4817-A073-8F7255CA3526}" presName="root" presStyleCnt="0">
        <dgm:presLayoutVars>
          <dgm:dir/>
          <dgm:resizeHandles val="exact"/>
        </dgm:presLayoutVars>
      </dgm:prSet>
      <dgm:spPr/>
    </dgm:pt>
    <dgm:pt modelId="{77BE7008-6530-4305-953A-91A295DAEBD3}" type="pres">
      <dgm:prSet presAssocID="{FBD3A5EB-1A49-4F0E-8481-8F28F8D59D03}" presName="compNode" presStyleCnt="0"/>
      <dgm:spPr/>
    </dgm:pt>
    <dgm:pt modelId="{D627DC7A-BA61-4C84-9D3F-1243D0CDDD77}" type="pres">
      <dgm:prSet presAssocID="{FBD3A5EB-1A49-4F0E-8481-8F28F8D59D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DD186094-2E08-452C-884F-37D18F2CA5EA}" type="pres">
      <dgm:prSet presAssocID="{FBD3A5EB-1A49-4F0E-8481-8F28F8D59D03}" presName="spaceRect" presStyleCnt="0"/>
      <dgm:spPr/>
    </dgm:pt>
    <dgm:pt modelId="{65661812-C49E-4EE1-BA1D-2314A1D4600D}" type="pres">
      <dgm:prSet presAssocID="{FBD3A5EB-1A49-4F0E-8481-8F28F8D59D03}" presName="textRect" presStyleLbl="revTx" presStyleIdx="0" presStyleCnt="3">
        <dgm:presLayoutVars>
          <dgm:chMax val="1"/>
          <dgm:chPref val="1"/>
        </dgm:presLayoutVars>
      </dgm:prSet>
      <dgm:spPr/>
    </dgm:pt>
    <dgm:pt modelId="{60B39ABF-7005-4AB3-BE95-1BE1AC0949B3}" type="pres">
      <dgm:prSet presAssocID="{ADA01D10-6B78-48E7-B3E5-AE7FE7FD82BE}" presName="sibTrans" presStyleCnt="0"/>
      <dgm:spPr/>
    </dgm:pt>
    <dgm:pt modelId="{F78DC68C-64E9-4E13-BF87-692CE6073E5B}" type="pres">
      <dgm:prSet presAssocID="{04B7A2DF-7E9F-4252-9192-FCA708FE9764}" presName="compNode" presStyleCnt="0"/>
      <dgm:spPr/>
    </dgm:pt>
    <dgm:pt modelId="{286AA3C4-A69F-4CB2-AF63-B77AD566F641}" type="pres">
      <dgm:prSet presAssocID="{04B7A2DF-7E9F-4252-9192-FCA708FE976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E3EBFA57-009D-4E3E-B07E-8DD88479A2EE}" type="pres">
      <dgm:prSet presAssocID="{04B7A2DF-7E9F-4252-9192-FCA708FE9764}" presName="spaceRect" presStyleCnt="0"/>
      <dgm:spPr/>
    </dgm:pt>
    <dgm:pt modelId="{D29EE33E-63A0-4DE1-8032-7A1876A3ACBC}" type="pres">
      <dgm:prSet presAssocID="{04B7A2DF-7E9F-4252-9192-FCA708FE9764}" presName="textRect" presStyleLbl="revTx" presStyleIdx="1" presStyleCnt="3">
        <dgm:presLayoutVars>
          <dgm:chMax val="1"/>
          <dgm:chPref val="1"/>
        </dgm:presLayoutVars>
      </dgm:prSet>
      <dgm:spPr/>
    </dgm:pt>
    <dgm:pt modelId="{A9DA416B-EC67-4BE0-A721-8033485A5744}" type="pres">
      <dgm:prSet presAssocID="{6ADF3373-A744-437F-BFAF-F6B301CF4CD9}" presName="sibTrans" presStyleCnt="0"/>
      <dgm:spPr/>
    </dgm:pt>
    <dgm:pt modelId="{6E6217AB-A780-4051-BDDB-59E23F727606}" type="pres">
      <dgm:prSet presAssocID="{443BE937-028D-49CA-84E4-4EF62EB2093B}" presName="compNode" presStyleCnt="0"/>
      <dgm:spPr/>
    </dgm:pt>
    <dgm:pt modelId="{090D7851-33AA-4DDB-A8C2-D5D7CAC76014}" type="pres">
      <dgm:prSet presAssocID="{443BE937-028D-49CA-84E4-4EF62EB2093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22910E83-7AC6-47AB-9236-CBA404F026D4}" type="pres">
      <dgm:prSet presAssocID="{443BE937-028D-49CA-84E4-4EF62EB2093B}" presName="spaceRect" presStyleCnt="0"/>
      <dgm:spPr/>
    </dgm:pt>
    <dgm:pt modelId="{24C2A259-1560-4E2D-8920-C94EBEF5D732}" type="pres">
      <dgm:prSet presAssocID="{443BE937-028D-49CA-84E4-4EF62EB2093B}" presName="textRect" presStyleLbl="revTx" presStyleIdx="2" presStyleCnt="3">
        <dgm:presLayoutVars>
          <dgm:chMax val="1"/>
          <dgm:chPref val="1"/>
        </dgm:presLayoutVars>
      </dgm:prSet>
      <dgm:spPr/>
    </dgm:pt>
  </dgm:ptLst>
  <dgm:cxnLst>
    <dgm:cxn modelId="{9E2F7802-E5FD-4CDC-B352-590C7D0CE7D7}" type="presOf" srcId="{443BE937-028D-49CA-84E4-4EF62EB2093B}" destId="{24C2A259-1560-4E2D-8920-C94EBEF5D732}" srcOrd="0" destOrd="0" presId="urn:microsoft.com/office/officeart/2018/2/layout/IconLabelList"/>
    <dgm:cxn modelId="{74314F19-96CA-49EA-9B68-09A297FEEBA0}" type="presOf" srcId="{FBD3A5EB-1A49-4F0E-8481-8F28F8D59D03}" destId="{65661812-C49E-4EE1-BA1D-2314A1D4600D}" srcOrd="0" destOrd="0" presId="urn:microsoft.com/office/officeart/2018/2/layout/IconLabelList"/>
    <dgm:cxn modelId="{0AD89445-FB43-4A02-9000-9EDF411F8A7C}" type="presOf" srcId="{04B7A2DF-7E9F-4252-9192-FCA708FE9764}" destId="{D29EE33E-63A0-4DE1-8032-7A1876A3ACBC}" srcOrd="0" destOrd="0" presId="urn:microsoft.com/office/officeart/2018/2/layout/IconLabelList"/>
    <dgm:cxn modelId="{ADDA8183-0A85-4FBC-B7A6-01FE87DBC3F8}" srcId="{3425F6AD-8D50-4817-A073-8F7255CA3526}" destId="{FBD3A5EB-1A49-4F0E-8481-8F28F8D59D03}" srcOrd="0" destOrd="0" parTransId="{BBBC9EEE-39ED-4603-A7BE-2BBC77BA8517}" sibTransId="{ADA01D10-6B78-48E7-B3E5-AE7FE7FD82BE}"/>
    <dgm:cxn modelId="{DC6C5B8B-C293-4D22-93E9-11354F9842BD}" type="presOf" srcId="{3425F6AD-8D50-4817-A073-8F7255CA3526}" destId="{5F900D32-93C5-497E-991A-77B4A4E54143}" srcOrd="0" destOrd="0" presId="urn:microsoft.com/office/officeart/2018/2/layout/IconLabelList"/>
    <dgm:cxn modelId="{4FC0E2A8-E9CB-4EB0-A7D6-FF02FCCD73E2}" srcId="{3425F6AD-8D50-4817-A073-8F7255CA3526}" destId="{04B7A2DF-7E9F-4252-9192-FCA708FE9764}" srcOrd="1" destOrd="0" parTransId="{7DC38D5B-D30E-44BE-9784-3CBCFB0FA77F}" sibTransId="{6ADF3373-A744-437F-BFAF-F6B301CF4CD9}"/>
    <dgm:cxn modelId="{FD8996E5-088E-43D0-8BA1-1FFC727B7B8D}" srcId="{3425F6AD-8D50-4817-A073-8F7255CA3526}" destId="{443BE937-028D-49CA-84E4-4EF62EB2093B}" srcOrd="2" destOrd="0" parTransId="{50FE2560-C69F-41ED-A47C-4E9669D2659D}" sibTransId="{735A114F-6D69-4334-91A9-8CE4A9F622CE}"/>
    <dgm:cxn modelId="{E3351019-6E49-42A9-9D2C-3EBF5452ADC4}" type="presParOf" srcId="{5F900D32-93C5-497E-991A-77B4A4E54143}" destId="{77BE7008-6530-4305-953A-91A295DAEBD3}" srcOrd="0" destOrd="0" presId="urn:microsoft.com/office/officeart/2018/2/layout/IconLabelList"/>
    <dgm:cxn modelId="{B51A43E6-F538-404C-A1CE-C88F919F6747}" type="presParOf" srcId="{77BE7008-6530-4305-953A-91A295DAEBD3}" destId="{D627DC7A-BA61-4C84-9D3F-1243D0CDDD77}" srcOrd="0" destOrd="0" presId="urn:microsoft.com/office/officeart/2018/2/layout/IconLabelList"/>
    <dgm:cxn modelId="{ECE7C8F4-B77B-46C4-AEB3-FE97980862C5}" type="presParOf" srcId="{77BE7008-6530-4305-953A-91A295DAEBD3}" destId="{DD186094-2E08-452C-884F-37D18F2CA5EA}" srcOrd="1" destOrd="0" presId="urn:microsoft.com/office/officeart/2018/2/layout/IconLabelList"/>
    <dgm:cxn modelId="{5C54D092-96A3-40DE-9820-A5B3EBB34B55}" type="presParOf" srcId="{77BE7008-6530-4305-953A-91A295DAEBD3}" destId="{65661812-C49E-4EE1-BA1D-2314A1D4600D}" srcOrd="2" destOrd="0" presId="urn:microsoft.com/office/officeart/2018/2/layout/IconLabelList"/>
    <dgm:cxn modelId="{896497C9-5479-471E-9D32-95186E0E75B2}" type="presParOf" srcId="{5F900D32-93C5-497E-991A-77B4A4E54143}" destId="{60B39ABF-7005-4AB3-BE95-1BE1AC0949B3}" srcOrd="1" destOrd="0" presId="urn:microsoft.com/office/officeart/2018/2/layout/IconLabelList"/>
    <dgm:cxn modelId="{0C665B86-DC5C-405C-BF1E-4B128868F797}" type="presParOf" srcId="{5F900D32-93C5-497E-991A-77B4A4E54143}" destId="{F78DC68C-64E9-4E13-BF87-692CE6073E5B}" srcOrd="2" destOrd="0" presId="urn:microsoft.com/office/officeart/2018/2/layout/IconLabelList"/>
    <dgm:cxn modelId="{DCBCFAEF-9E5D-4344-9436-D2BAB1B67CCA}" type="presParOf" srcId="{F78DC68C-64E9-4E13-BF87-692CE6073E5B}" destId="{286AA3C4-A69F-4CB2-AF63-B77AD566F641}" srcOrd="0" destOrd="0" presId="urn:microsoft.com/office/officeart/2018/2/layout/IconLabelList"/>
    <dgm:cxn modelId="{3A8D50E5-A63B-4140-BC51-518A7885C268}" type="presParOf" srcId="{F78DC68C-64E9-4E13-BF87-692CE6073E5B}" destId="{E3EBFA57-009D-4E3E-B07E-8DD88479A2EE}" srcOrd="1" destOrd="0" presId="urn:microsoft.com/office/officeart/2018/2/layout/IconLabelList"/>
    <dgm:cxn modelId="{0BF4A196-C689-4214-AC2A-563D94BCCF82}" type="presParOf" srcId="{F78DC68C-64E9-4E13-BF87-692CE6073E5B}" destId="{D29EE33E-63A0-4DE1-8032-7A1876A3ACBC}" srcOrd="2" destOrd="0" presId="urn:microsoft.com/office/officeart/2018/2/layout/IconLabelList"/>
    <dgm:cxn modelId="{979EBCA6-B9C8-4FE7-868C-69376DE60D11}" type="presParOf" srcId="{5F900D32-93C5-497E-991A-77B4A4E54143}" destId="{A9DA416B-EC67-4BE0-A721-8033485A5744}" srcOrd="3" destOrd="0" presId="urn:microsoft.com/office/officeart/2018/2/layout/IconLabelList"/>
    <dgm:cxn modelId="{95E50367-D62D-4B0B-BDCE-C57FB6E0DF58}" type="presParOf" srcId="{5F900D32-93C5-497E-991A-77B4A4E54143}" destId="{6E6217AB-A780-4051-BDDB-59E23F727606}" srcOrd="4" destOrd="0" presId="urn:microsoft.com/office/officeart/2018/2/layout/IconLabelList"/>
    <dgm:cxn modelId="{D7DE293C-847F-46E7-BB5F-6D8E3D92612B}" type="presParOf" srcId="{6E6217AB-A780-4051-BDDB-59E23F727606}" destId="{090D7851-33AA-4DDB-A8C2-D5D7CAC76014}" srcOrd="0" destOrd="0" presId="urn:microsoft.com/office/officeart/2018/2/layout/IconLabelList"/>
    <dgm:cxn modelId="{4DEF58D2-8CC5-4CF4-8799-FF371D78E5B2}" type="presParOf" srcId="{6E6217AB-A780-4051-BDDB-59E23F727606}" destId="{22910E83-7AC6-47AB-9236-CBA404F026D4}" srcOrd="1" destOrd="0" presId="urn:microsoft.com/office/officeart/2018/2/layout/IconLabelList"/>
    <dgm:cxn modelId="{F8FE1AD6-A8E2-4E5A-AF3F-2E40673BE714}" type="presParOf" srcId="{6E6217AB-A780-4051-BDDB-59E23F727606}" destId="{24C2A259-1560-4E2D-8920-C94EBEF5D73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40627B-E433-4FCD-A32D-E1419AFFB3F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81A7A30-441D-47B1-BAC1-EEC6DCC03C61}">
      <dgm:prSet custT="1"/>
      <dgm:spPr/>
      <dgm:t>
        <a:bodyPr/>
        <a:lstStyle/>
        <a:p>
          <a:pPr algn="l">
            <a:lnSpc>
              <a:spcPct val="100000"/>
            </a:lnSpc>
          </a:pPr>
          <a:r>
            <a:rPr lang="en-US" sz="1800" dirty="0">
              <a:latin typeface="Google Sans"/>
            </a:rPr>
            <a:t>CHDO’s are not to be controlled, nor receive directions from individuals or entities seeking to profit from the CHDO. </a:t>
          </a:r>
        </a:p>
      </dgm:t>
    </dgm:pt>
    <dgm:pt modelId="{54417063-AE3E-4C64-9C8D-7BD01A1EBE7D}" type="parTrans" cxnId="{3A08AA9E-6F58-476D-9329-B247F74E6256}">
      <dgm:prSet/>
      <dgm:spPr/>
      <dgm:t>
        <a:bodyPr/>
        <a:lstStyle/>
        <a:p>
          <a:endParaRPr lang="en-US"/>
        </a:p>
      </dgm:t>
    </dgm:pt>
    <dgm:pt modelId="{859DB269-99BB-420B-A775-60698AAB8507}" type="sibTrans" cxnId="{3A08AA9E-6F58-476D-9329-B247F74E6256}">
      <dgm:prSet/>
      <dgm:spPr/>
      <dgm:t>
        <a:bodyPr/>
        <a:lstStyle/>
        <a:p>
          <a:endParaRPr lang="en-US"/>
        </a:p>
      </dgm:t>
    </dgm:pt>
    <dgm:pt modelId="{33EB24B5-658A-4BBF-8693-B83B42D81EA2}">
      <dgm:prSet custT="1"/>
      <dgm:spPr/>
      <dgm:t>
        <a:bodyPr/>
        <a:lstStyle/>
        <a:p>
          <a:pPr>
            <a:lnSpc>
              <a:spcPct val="100000"/>
            </a:lnSpc>
          </a:pPr>
          <a:r>
            <a:rPr lang="en-US" sz="2000" dirty="0">
              <a:latin typeface="Google Sans"/>
            </a:rPr>
            <a:t>Must be evidenced by the CHDO’s by-laws, or Memorandum of Understanding. </a:t>
          </a:r>
        </a:p>
      </dgm:t>
    </dgm:pt>
    <dgm:pt modelId="{45CFA19B-5190-4E75-8A37-E4A26536BF62}" type="parTrans" cxnId="{23A31774-DECC-4E49-8C01-DE162A9C5959}">
      <dgm:prSet/>
      <dgm:spPr/>
      <dgm:t>
        <a:bodyPr/>
        <a:lstStyle/>
        <a:p>
          <a:endParaRPr lang="en-US"/>
        </a:p>
      </dgm:t>
    </dgm:pt>
    <dgm:pt modelId="{3EA49F27-514A-4B57-8DED-12C2BA63BA0B}" type="sibTrans" cxnId="{23A31774-DECC-4E49-8C01-DE162A9C5959}">
      <dgm:prSet/>
      <dgm:spPr/>
      <dgm:t>
        <a:bodyPr/>
        <a:lstStyle/>
        <a:p>
          <a:endParaRPr lang="en-US"/>
        </a:p>
      </dgm:t>
    </dgm:pt>
    <dgm:pt modelId="{A89D121A-23F0-4983-A4C7-D814751DD83F}" type="pres">
      <dgm:prSet presAssocID="{C240627B-E433-4FCD-A32D-E1419AFFB3FB}" presName="root" presStyleCnt="0">
        <dgm:presLayoutVars>
          <dgm:dir/>
          <dgm:resizeHandles val="exact"/>
        </dgm:presLayoutVars>
      </dgm:prSet>
      <dgm:spPr/>
    </dgm:pt>
    <dgm:pt modelId="{C6F4AC5D-C117-418E-A9FF-0D0599069A81}" type="pres">
      <dgm:prSet presAssocID="{F81A7A30-441D-47B1-BAC1-EEC6DCC03C61}" presName="compNode" presStyleCnt="0"/>
      <dgm:spPr/>
    </dgm:pt>
    <dgm:pt modelId="{EFD34311-63BA-4D26-88DE-4A0726C9EC33}" type="pres">
      <dgm:prSet presAssocID="{F81A7A30-441D-47B1-BAC1-EEC6DCC03C6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rritant"/>
        </a:ext>
      </dgm:extLst>
    </dgm:pt>
    <dgm:pt modelId="{221AB890-95D9-4B5C-9BF8-2EE6762F9044}" type="pres">
      <dgm:prSet presAssocID="{F81A7A30-441D-47B1-BAC1-EEC6DCC03C61}" presName="spaceRect" presStyleCnt="0"/>
      <dgm:spPr/>
    </dgm:pt>
    <dgm:pt modelId="{507FFFCA-F082-4288-8A5B-EB354FED79D7}" type="pres">
      <dgm:prSet presAssocID="{F81A7A30-441D-47B1-BAC1-EEC6DCC03C61}" presName="textRect" presStyleLbl="revTx" presStyleIdx="0" presStyleCnt="2" custScaleX="112749" custScaleY="189679">
        <dgm:presLayoutVars>
          <dgm:chMax val="1"/>
          <dgm:chPref val="1"/>
        </dgm:presLayoutVars>
      </dgm:prSet>
      <dgm:spPr/>
    </dgm:pt>
    <dgm:pt modelId="{A22C30CA-1ED1-47BF-BA05-299A130DDDA5}" type="pres">
      <dgm:prSet presAssocID="{859DB269-99BB-420B-A775-60698AAB8507}" presName="sibTrans" presStyleCnt="0"/>
      <dgm:spPr/>
    </dgm:pt>
    <dgm:pt modelId="{AF229A7F-653B-460C-AE21-C94AE08A0E31}" type="pres">
      <dgm:prSet presAssocID="{33EB24B5-658A-4BBF-8693-B83B42D81EA2}" presName="compNode" presStyleCnt="0"/>
      <dgm:spPr/>
    </dgm:pt>
    <dgm:pt modelId="{5543E488-58B4-4C1E-8EEE-F78BAEF1BECB}" type="pres">
      <dgm:prSet presAssocID="{33EB24B5-658A-4BBF-8693-B83B42D81EA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tract"/>
        </a:ext>
      </dgm:extLst>
    </dgm:pt>
    <dgm:pt modelId="{8D6363B9-C300-4AF9-AB46-66DDF64178AC}" type="pres">
      <dgm:prSet presAssocID="{33EB24B5-658A-4BBF-8693-B83B42D81EA2}" presName="spaceRect" presStyleCnt="0"/>
      <dgm:spPr/>
    </dgm:pt>
    <dgm:pt modelId="{EAB18FD7-8442-4A0F-AC6A-559B2F9C439C}" type="pres">
      <dgm:prSet presAssocID="{33EB24B5-658A-4BBF-8693-B83B42D81EA2}" presName="textRect" presStyleLbl="revTx" presStyleIdx="1" presStyleCnt="2" custScaleX="89732" custScaleY="184985">
        <dgm:presLayoutVars>
          <dgm:chMax val="1"/>
          <dgm:chPref val="1"/>
        </dgm:presLayoutVars>
      </dgm:prSet>
      <dgm:spPr/>
    </dgm:pt>
  </dgm:ptLst>
  <dgm:cxnLst>
    <dgm:cxn modelId="{364AED3C-07F1-4A1E-A528-A2686D371093}" type="presOf" srcId="{33EB24B5-658A-4BBF-8693-B83B42D81EA2}" destId="{EAB18FD7-8442-4A0F-AC6A-559B2F9C439C}" srcOrd="0" destOrd="0" presId="urn:microsoft.com/office/officeart/2018/2/layout/IconLabelList"/>
    <dgm:cxn modelId="{927CA45F-21C7-41D2-BDF3-08EEEDE356C1}" type="presOf" srcId="{C240627B-E433-4FCD-A32D-E1419AFFB3FB}" destId="{A89D121A-23F0-4983-A4C7-D814751DD83F}" srcOrd="0" destOrd="0" presId="urn:microsoft.com/office/officeart/2018/2/layout/IconLabelList"/>
    <dgm:cxn modelId="{98223C72-A361-4786-97AB-197C304C9054}" type="presOf" srcId="{F81A7A30-441D-47B1-BAC1-EEC6DCC03C61}" destId="{507FFFCA-F082-4288-8A5B-EB354FED79D7}" srcOrd="0" destOrd="0" presId="urn:microsoft.com/office/officeart/2018/2/layout/IconLabelList"/>
    <dgm:cxn modelId="{23A31774-DECC-4E49-8C01-DE162A9C5959}" srcId="{C240627B-E433-4FCD-A32D-E1419AFFB3FB}" destId="{33EB24B5-658A-4BBF-8693-B83B42D81EA2}" srcOrd="1" destOrd="0" parTransId="{45CFA19B-5190-4E75-8A37-E4A26536BF62}" sibTransId="{3EA49F27-514A-4B57-8DED-12C2BA63BA0B}"/>
    <dgm:cxn modelId="{3A08AA9E-6F58-476D-9329-B247F74E6256}" srcId="{C240627B-E433-4FCD-A32D-E1419AFFB3FB}" destId="{F81A7A30-441D-47B1-BAC1-EEC6DCC03C61}" srcOrd="0" destOrd="0" parTransId="{54417063-AE3E-4C64-9C8D-7BD01A1EBE7D}" sibTransId="{859DB269-99BB-420B-A775-60698AAB8507}"/>
    <dgm:cxn modelId="{1A000A5C-C549-40A0-8B64-9F180AB71039}" type="presParOf" srcId="{A89D121A-23F0-4983-A4C7-D814751DD83F}" destId="{C6F4AC5D-C117-418E-A9FF-0D0599069A81}" srcOrd="0" destOrd="0" presId="urn:microsoft.com/office/officeart/2018/2/layout/IconLabelList"/>
    <dgm:cxn modelId="{37BBA649-5091-410B-B268-640B4CBD2D89}" type="presParOf" srcId="{C6F4AC5D-C117-418E-A9FF-0D0599069A81}" destId="{EFD34311-63BA-4D26-88DE-4A0726C9EC33}" srcOrd="0" destOrd="0" presId="urn:microsoft.com/office/officeart/2018/2/layout/IconLabelList"/>
    <dgm:cxn modelId="{AE95092D-9EEE-4018-81A1-A13A1926DCF0}" type="presParOf" srcId="{C6F4AC5D-C117-418E-A9FF-0D0599069A81}" destId="{221AB890-95D9-4B5C-9BF8-2EE6762F9044}" srcOrd="1" destOrd="0" presId="urn:microsoft.com/office/officeart/2018/2/layout/IconLabelList"/>
    <dgm:cxn modelId="{2F5E890A-D84A-46E7-9AA4-227957E045D4}" type="presParOf" srcId="{C6F4AC5D-C117-418E-A9FF-0D0599069A81}" destId="{507FFFCA-F082-4288-8A5B-EB354FED79D7}" srcOrd="2" destOrd="0" presId="urn:microsoft.com/office/officeart/2018/2/layout/IconLabelList"/>
    <dgm:cxn modelId="{F16F4710-C12D-4CAE-A3E7-C5C86F2CEC26}" type="presParOf" srcId="{A89D121A-23F0-4983-A4C7-D814751DD83F}" destId="{A22C30CA-1ED1-47BF-BA05-299A130DDDA5}" srcOrd="1" destOrd="0" presId="urn:microsoft.com/office/officeart/2018/2/layout/IconLabelList"/>
    <dgm:cxn modelId="{51131CC6-E47D-4E16-8B37-EA914C69D105}" type="presParOf" srcId="{A89D121A-23F0-4983-A4C7-D814751DD83F}" destId="{AF229A7F-653B-460C-AE21-C94AE08A0E31}" srcOrd="2" destOrd="0" presId="urn:microsoft.com/office/officeart/2018/2/layout/IconLabelList"/>
    <dgm:cxn modelId="{B0546D89-4870-4BAA-A3C3-63FC0CBA173A}" type="presParOf" srcId="{AF229A7F-653B-460C-AE21-C94AE08A0E31}" destId="{5543E488-58B4-4C1E-8EEE-F78BAEF1BECB}" srcOrd="0" destOrd="0" presId="urn:microsoft.com/office/officeart/2018/2/layout/IconLabelList"/>
    <dgm:cxn modelId="{A6991949-05E1-4075-A552-D1804A2DF094}" type="presParOf" srcId="{AF229A7F-653B-460C-AE21-C94AE08A0E31}" destId="{8D6363B9-C300-4AF9-AB46-66DDF64178AC}" srcOrd="1" destOrd="0" presId="urn:microsoft.com/office/officeart/2018/2/layout/IconLabelList"/>
    <dgm:cxn modelId="{39A70A45-4D8A-4C58-9261-22AD68ED0D5C}" type="presParOf" srcId="{AF229A7F-653B-460C-AE21-C94AE08A0E31}" destId="{EAB18FD7-8442-4A0F-AC6A-559B2F9C439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147CEC-DE1E-44E9-8AAA-4A88E0AE452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A884D5D-E51A-4D23-B684-BEF630850A96}">
      <dgm:prSet/>
      <dgm:spPr/>
      <dgm:t>
        <a:bodyPr/>
        <a:lstStyle/>
        <a:p>
          <a:r>
            <a:rPr lang="en-US" dirty="0">
              <a:latin typeface="Google Sans"/>
            </a:rPr>
            <a:t>CHDO’s standards must comply with:</a:t>
          </a:r>
        </a:p>
      </dgm:t>
    </dgm:pt>
    <dgm:pt modelId="{1879CD8D-1AFA-4E1F-BC7D-D0D439A47B4F}" type="parTrans" cxnId="{7E25EB04-4C5B-4C80-A10F-BADD0B456FC1}">
      <dgm:prSet/>
      <dgm:spPr/>
      <dgm:t>
        <a:bodyPr/>
        <a:lstStyle/>
        <a:p>
          <a:endParaRPr lang="en-US"/>
        </a:p>
      </dgm:t>
    </dgm:pt>
    <dgm:pt modelId="{A0F471C3-7861-4D00-B31C-04B5E58DF819}" type="sibTrans" cxnId="{7E25EB04-4C5B-4C80-A10F-BADD0B456FC1}">
      <dgm:prSet/>
      <dgm:spPr/>
      <dgm:t>
        <a:bodyPr/>
        <a:lstStyle/>
        <a:p>
          <a:endParaRPr lang="en-US"/>
        </a:p>
      </dgm:t>
    </dgm:pt>
    <dgm:pt modelId="{75DD823C-1F60-4177-B248-9D28A88D57BD}">
      <dgm:prSet/>
      <dgm:spPr/>
      <dgm:t>
        <a:bodyPr/>
        <a:lstStyle/>
        <a:p>
          <a:r>
            <a:rPr lang="en-US" dirty="0">
              <a:latin typeface="Google Sans"/>
            </a:rPr>
            <a:t>2 CFR 200.302 (Financial Management) </a:t>
          </a:r>
        </a:p>
      </dgm:t>
    </dgm:pt>
    <dgm:pt modelId="{811A2A0D-084F-48DE-9DD9-D60A5DC15F61}" type="parTrans" cxnId="{2AFEA501-1647-45B1-B382-F3029975958C}">
      <dgm:prSet/>
      <dgm:spPr/>
      <dgm:t>
        <a:bodyPr/>
        <a:lstStyle/>
        <a:p>
          <a:endParaRPr lang="en-US"/>
        </a:p>
      </dgm:t>
    </dgm:pt>
    <dgm:pt modelId="{D9191122-3D30-47BE-BC77-FF624E1EF851}" type="sibTrans" cxnId="{2AFEA501-1647-45B1-B382-F3029975958C}">
      <dgm:prSet/>
      <dgm:spPr/>
      <dgm:t>
        <a:bodyPr/>
        <a:lstStyle/>
        <a:p>
          <a:endParaRPr lang="en-US"/>
        </a:p>
      </dgm:t>
    </dgm:pt>
    <dgm:pt modelId="{C62BA5E2-7D72-46A1-8A9F-AEDAC9A6AAC3}">
      <dgm:prSet/>
      <dgm:spPr/>
      <dgm:t>
        <a:bodyPr/>
        <a:lstStyle/>
        <a:p>
          <a:r>
            <a:rPr lang="en-US" dirty="0">
              <a:latin typeface="Google Sans"/>
            </a:rPr>
            <a:t>2 CFR 200.303 (Internal Controls)</a:t>
          </a:r>
        </a:p>
      </dgm:t>
    </dgm:pt>
    <dgm:pt modelId="{1A5972C9-F486-41B6-B0A5-F3CA77AA64D7}" type="parTrans" cxnId="{357BA426-CA79-4B17-A901-307872528C56}">
      <dgm:prSet/>
      <dgm:spPr/>
      <dgm:t>
        <a:bodyPr/>
        <a:lstStyle/>
        <a:p>
          <a:endParaRPr lang="en-US"/>
        </a:p>
      </dgm:t>
    </dgm:pt>
    <dgm:pt modelId="{22D14EAD-1513-4461-BB86-18A60F2EF2AF}" type="sibTrans" cxnId="{357BA426-CA79-4B17-A901-307872528C56}">
      <dgm:prSet/>
      <dgm:spPr/>
      <dgm:t>
        <a:bodyPr/>
        <a:lstStyle/>
        <a:p>
          <a:endParaRPr lang="en-US"/>
        </a:p>
      </dgm:t>
    </dgm:pt>
    <dgm:pt modelId="{A96BFBDA-251A-4A3E-BD07-8A0375B04DDA}" type="pres">
      <dgm:prSet presAssocID="{73147CEC-DE1E-44E9-8AAA-4A88E0AE4523}" presName="hierChild1" presStyleCnt="0">
        <dgm:presLayoutVars>
          <dgm:chPref val="1"/>
          <dgm:dir/>
          <dgm:animOne val="branch"/>
          <dgm:animLvl val="lvl"/>
          <dgm:resizeHandles/>
        </dgm:presLayoutVars>
      </dgm:prSet>
      <dgm:spPr/>
    </dgm:pt>
    <dgm:pt modelId="{1A101CF8-22BD-43AC-9E55-A93F677125C0}" type="pres">
      <dgm:prSet presAssocID="{4A884D5D-E51A-4D23-B684-BEF630850A96}" presName="hierRoot1" presStyleCnt="0"/>
      <dgm:spPr/>
    </dgm:pt>
    <dgm:pt modelId="{F051061D-2873-48D0-8EBB-2C93064951F4}" type="pres">
      <dgm:prSet presAssocID="{4A884D5D-E51A-4D23-B684-BEF630850A96}" presName="composite" presStyleCnt="0"/>
      <dgm:spPr/>
    </dgm:pt>
    <dgm:pt modelId="{D3E8D89D-B0AF-4D2C-AD9F-4B19CAE2BB4E}" type="pres">
      <dgm:prSet presAssocID="{4A884D5D-E51A-4D23-B684-BEF630850A96}" presName="background" presStyleLbl="node0" presStyleIdx="0" presStyleCnt="3"/>
      <dgm:spPr/>
    </dgm:pt>
    <dgm:pt modelId="{2A1CEC94-44F5-4575-9C52-469910B84CC2}" type="pres">
      <dgm:prSet presAssocID="{4A884D5D-E51A-4D23-B684-BEF630850A96}" presName="text" presStyleLbl="fgAcc0" presStyleIdx="0" presStyleCnt="3">
        <dgm:presLayoutVars>
          <dgm:chPref val="3"/>
        </dgm:presLayoutVars>
      </dgm:prSet>
      <dgm:spPr/>
    </dgm:pt>
    <dgm:pt modelId="{2EDAD466-9B02-4D98-AFD5-D80C45A155C1}" type="pres">
      <dgm:prSet presAssocID="{4A884D5D-E51A-4D23-B684-BEF630850A96}" presName="hierChild2" presStyleCnt="0"/>
      <dgm:spPr/>
    </dgm:pt>
    <dgm:pt modelId="{FDA753F4-3247-4A33-94D2-8DBDDC6E0C9A}" type="pres">
      <dgm:prSet presAssocID="{75DD823C-1F60-4177-B248-9D28A88D57BD}" presName="hierRoot1" presStyleCnt="0"/>
      <dgm:spPr/>
    </dgm:pt>
    <dgm:pt modelId="{A631E6FB-56F5-4EDA-8F79-F117E5530700}" type="pres">
      <dgm:prSet presAssocID="{75DD823C-1F60-4177-B248-9D28A88D57BD}" presName="composite" presStyleCnt="0"/>
      <dgm:spPr/>
    </dgm:pt>
    <dgm:pt modelId="{7825E3E1-46FF-4B9C-9793-B82AAA1D2C8A}" type="pres">
      <dgm:prSet presAssocID="{75DD823C-1F60-4177-B248-9D28A88D57BD}" presName="background" presStyleLbl="node0" presStyleIdx="1" presStyleCnt="3"/>
      <dgm:spPr/>
    </dgm:pt>
    <dgm:pt modelId="{E1D65F78-3D7B-4832-81AB-45E84F7953E2}" type="pres">
      <dgm:prSet presAssocID="{75DD823C-1F60-4177-B248-9D28A88D57BD}" presName="text" presStyleLbl="fgAcc0" presStyleIdx="1" presStyleCnt="3">
        <dgm:presLayoutVars>
          <dgm:chPref val="3"/>
        </dgm:presLayoutVars>
      </dgm:prSet>
      <dgm:spPr/>
    </dgm:pt>
    <dgm:pt modelId="{1E231E1D-C415-4D25-88CF-F4B940871F47}" type="pres">
      <dgm:prSet presAssocID="{75DD823C-1F60-4177-B248-9D28A88D57BD}" presName="hierChild2" presStyleCnt="0"/>
      <dgm:spPr/>
    </dgm:pt>
    <dgm:pt modelId="{609BF6A7-721F-43A6-86F7-5A985601F204}" type="pres">
      <dgm:prSet presAssocID="{C62BA5E2-7D72-46A1-8A9F-AEDAC9A6AAC3}" presName="hierRoot1" presStyleCnt="0"/>
      <dgm:spPr/>
    </dgm:pt>
    <dgm:pt modelId="{F6413C1E-9817-4F5D-9A66-345B2F34AE2C}" type="pres">
      <dgm:prSet presAssocID="{C62BA5E2-7D72-46A1-8A9F-AEDAC9A6AAC3}" presName="composite" presStyleCnt="0"/>
      <dgm:spPr/>
    </dgm:pt>
    <dgm:pt modelId="{7DB42424-E777-4E3B-90DB-9079D7978325}" type="pres">
      <dgm:prSet presAssocID="{C62BA5E2-7D72-46A1-8A9F-AEDAC9A6AAC3}" presName="background" presStyleLbl="node0" presStyleIdx="2" presStyleCnt="3"/>
      <dgm:spPr/>
    </dgm:pt>
    <dgm:pt modelId="{35F519C7-EA88-4643-B735-4604E666CA30}" type="pres">
      <dgm:prSet presAssocID="{C62BA5E2-7D72-46A1-8A9F-AEDAC9A6AAC3}" presName="text" presStyleLbl="fgAcc0" presStyleIdx="2" presStyleCnt="3">
        <dgm:presLayoutVars>
          <dgm:chPref val="3"/>
        </dgm:presLayoutVars>
      </dgm:prSet>
      <dgm:spPr/>
    </dgm:pt>
    <dgm:pt modelId="{316A2A7A-C6B3-4FDF-94FA-28E291734F95}" type="pres">
      <dgm:prSet presAssocID="{C62BA5E2-7D72-46A1-8A9F-AEDAC9A6AAC3}" presName="hierChild2" presStyleCnt="0"/>
      <dgm:spPr/>
    </dgm:pt>
  </dgm:ptLst>
  <dgm:cxnLst>
    <dgm:cxn modelId="{2AFEA501-1647-45B1-B382-F3029975958C}" srcId="{73147CEC-DE1E-44E9-8AAA-4A88E0AE4523}" destId="{75DD823C-1F60-4177-B248-9D28A88D57BD}" srcOrd="1" destOrd="0" parTransId="{811A2A0D-084F-48DE-9DD9-D60A5DC15F61}" sibTransId="{D9191122-3D30-47BE-BC77-FF624E1EF851}"/>
    <dgm:cxn modelId="{7E25EB04-4C5B-4C80-A10F-BADD0B456FC1}" srcId="{73147CEC-DE1E-44E9-8AAA-4A88E0AE4523}" destId="{4A884D5D-E51A-4D23-B684-BEF630850A96}" srcOrd="0" destOrd="0" parTransId="{1879CD8D-1AFA-4E1F-BC7D-D0D439A47B4F}" sibTransId="{A0F471C3-7861-4D00-B31C-04B5E58DF819}"/>
    <dgm:cxn modelId="{357BA426-CA79-4B17-A901-307872528C56}" srcId="{73147CEC-DE1E-44E9-8AAA-4A88E0AE4523}" destId="{C62BA5E2-7D72-46A1-8A9F-AEDAC9A6AAC3}" srcOrd="2" destOrd="0" parTransId="{1A5972C9-F486-41B6-B0A5-F3CA77AA64D7}" sibTransId="{22D14EAD-1513-4461-BB86-18A60F2EF2AF}"/>
    <dgm:cxn modelId="{9EF7217C-C706-4E0F-9DFC-CA7F373B15DB}" type="presOf" srcId="{75DD823C-1F60-4177-B248-9D28A88D57BD}" destId="{E1D65F78-3D7B-4832-81AB-45E84F7953E2}" srcOrd="0" destOrd="0" presId="urn:microsoft.com/office/officeart/2005/8/layout/hierarchy1"/>
    <dgm:cxn modelId="{BB5C3795-B19E-40E2-B0C3-DD4F626885A1}" type="presOf" srcId="{73147CEC-DE1E-44E9-8AAA-4A88E0AE4523}" destId="{A96BFBDA-251A-4A3E-BD07-8A0375B04DDA}" srcOrd="0" destOrd="0" presId="urn:microsoft.com/office/officeart/2005/8/layout/hierarchy1"/>
    <dgm:cxn modelId="{6B3952A9-E5F1-4078-A00D-EF22C9CE746E}" type="presOf" srcId="{C62BA5E2-7D72-46A1-8A9F-AEDAC9A6AAC3}" destId="{35F519C7-EA88-4643-B735-4604E666CA30}" srcOrd="0" destOrd="0" presId="urn:microsoft.com/office/officeart/2005/8/layout/hierarchy1"/>
    <dgm:cxn modelId="{A0C1EBC5-9746-4CB0-A184-0B546DE0587F}" type="presOf" srcId="{4A884D5D-E51A-4D23-B684-BEF630850A96}" destId="{2A1CEC94-44F5-4575-9C52-469910B84CC2}" srcOrd="0" destOrd="0" presId="urn:microsoft.com/office/officeart/2005/8/layout/hierarchy1"/>
    <dgm:cxn modelId="{FB9E0D63-782E-419A-A48D-4DDAC319D0D0}" type="presParOf" srcId="{A96BFBDA-251A-4A3E-BD07-8A0375B04DDA}" destId="{1A101CF8-22BD-43AC-9E55-A93F677125C0}" srcOrd="0" destOrd="0" presId="urn:microsoft.com/office/officeart/2005/8/layout/hierarchy1"/>
    <dgm:cxn modelId="{FC5A91E9-E9F9-41FE-8A31-0B5DCBC4A273}" type="presParOf" srcId="{1A101CF8-22BD-43AC-9E55-A93F677125C0}" destId="{F051061D-2873-48D0-8EBB-2C93064951F4}" srcOrd="0" destOrd="0" presId="urn:microsoft.com/office/officeart/2005/8/layout/hierarchy1"/>
    <dgm:cxn modelId="{E5301F57-4CD1-4A9C-9A9C-E2E65AF3834A}" type="presParOf" srcId="{F051061D-2873-48D0-8EBB-2C93064951F4}" destId="{D3E8D89D-B0AF-4D2C-AD9F-4B19CAE2BB4E}" srcOrd="0" destOrd="0" presId="urn:microsoft.com/office/officeart/2005/8/layout/hierarchy1"/>
    <dgm:cxn modelId="{24ACA90E-A614-48F7-A7D6-362EE4873A2F}" type="presParOf" srcId="{F051061D-2873-48D0-8EBB-2C93064951F4}" destId="{2A1CEC94-44F5-4575-9C52-469910B84CC2}" srcOrd="1" destOrd="0" presId="urn:microsoft.com/office/officeart/2005/8/layout/hierarchy1"/>
    <dgm:cxn modelId="{0850984C-E31C-42A0-998B-1DA09C881FCF}" type="presParOf" srcId="{1A101CF8-22BD-43AC-9E55-A93F677125C0}" destId="{2EDAD466-9B02-4D98-AFD5-D80C45A155C1}" srcOrd="1" destOrd="0" presId="urn:microsoft.com/office/officeart/2005/8/layout/hierarchy1"/>
    <dgm:cxn modelId="{4DFD66D7-2B98-4747-9F7A-8D81A63E23B5}" type="presParOf" srcId="{A96BFBDA-251A-4A3E-BD07-8A0375B04DDA}" destId="{FDA753F4-3247-4A33-94D2-8DBDDC6E0C9A}" srcOrd="1" destOrd="0" presId="urn:microsoft.com/office/officeart/2005/8/layout/hierarchy1"/>
    <dgm:cxn modelId="{79C6E0B8-8B6D-4A89-ACC0-574A4E594091}" type="presParOf" srcId="{FDA753F4-3247-4A33-94D2-8DBDDC6E0C9A}" destId="{A631E6FB-56F5-4EDA-8F79-F117E5530700}" srcOrd="0" destOrd="0" presId="urn:microsoft.com/office/officeart/2005/8/layout/hierarchy1"/>
    <dgm:cxn modelId="{98F8A934-6082-4A3A-8299-85D611705CEF}" type="presParOf" srcId="{A631E6FB-56F5-4EDA-8F79-F117E5530700}" destId="{7825E3E1-46FF-4B9C-9793-B82AAA1D2C8A}" srcOrd="0" destOrd="0" presId="urn:microsoft.com/office/officeart/2005/8/layout/hierarchy1"/>
    <dgm:cxn modelId="{D0E9ECD6-F6C2-4515-98BF-3C68031C7DE3}" type="presParOf" srcId="{A631E6FB-56F5-4EDA-8F79-F117E5530700}" destId="{E1D65F78-3D7B-4832-81AB-45E84F7953E2}" srcOrd="1" destOrd="0" presId="urn:microsoft.com/office/officeart/2005/8/layout/hierarchy1"/>
    <dgm:cxn modelId="{E0F09FB5-992A-4D7C-BA6F-6E2350099D24}" type="presParOf" srcId="{FDA753F4-3247-4A33-94D2-8DBDDC6E0C9A}" destId="{1E231E1D-C415-4D25-88CF-F4B940871F47}" srcOrd="1" destOrd="0" presId="urn:microsoft.com/office/officeart/2005/8/layout/hierarchy1"/>
    <dgm:cxn modelId="{26147C0E-66A5-4E87-A1C5-5DBFAA7456F2}" type="presParOf" srcId="{A96BFBDA-251A-4A3E-BD07-8A0375B04DDA}" destId="{609BF6A7-721F-43A6-86F7-5A985601F204}" srcOrd="2" destOrd="0" presId="urn:microsoft.com/office/officeart/2005/8/layout/hierarchy1"/>
    <dgm:cxn modelId="{07259A34-6082-4E17-BFE1-E00980980F84}" type="presParOf" srcId="{609BF6A7-721F-43A6-86F7-5A985601F204}" destId="{F6413C1E-9817-4F5D-9A66-345B2F34AE2C}" srcOrd="0" destOrd="0" presId="urn:microsoft.com/office/officeart/2005/8/layout/hierarchy1"/>
    <dgm:cxn modelId="{17E7774A-FA01-4207-A9BA-FFCC58D78ED7}" type="presParOf" srcId="{F6413C1E-9817-4F5D-9A66-345B2F34AE2C}" destId="{7DB42424-E777-4E3B-90DB-9079D7978325}" srcOrd="0" destOrd="0" presId="urn:microsoft.com/office/officeart/2005/8/layout/hierarchy1"/>
    <dgm:cxn modelId="{10B9BD8A-4932-4731-8883-4131C9C3879F}" type="presParOf" srcId="{F6413C1E-9817-4F5D-9A66-345B2F34AE2C}" destId="{35F519C7-EA88-4643-B735-4604E666CA30}" srcOrd="1" destOrd="0" presId="urn:microsoft.com/office/officeart/2005/8/layout/hierarchy1"/>
    <dgm:cxn modelId="{17FDDE68-8BCD-4398-B7DF-84B00BA35EFF}" type="presParOf" srcId="{609BF6A7-721F-43A6-86F7-5A985601F204}" destId="{316A2A7A-C6B3-4FDF-94FA-28E291734F9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B9105D-5C8E-4892-A459-5BAE0BD1EC8D}"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1D8233E4-59FF-4AC3-BFE7-3947AE17E645}">
      <dgm:prSet/>
      <dgm:spPr/>
      <dgm:t>
        <a:bodyPr/>
        <a:lstStyle/>
        <a:p>
          <a:r>
            <a:rPr lang="en-US"/>
            <a:t>Julie Brooks</a:t>
          </a:r>
        </a:p>
      </dgm:t>
    </dgm:pt>
    <dgm:pt modelId="{D791C901-4875-4199-86A2-17323FFE3DBD}" type="parTrans" cxnId="{ABA9FA6C-6194-4393-AA75-9D8E36BA333D}">
      <dgm:prSet/>
      <dgm:spPr/>
      <dgm:t>
        <a:bodyPr/>
        <a:lstStyle/>
        <a:p>
          <a:endParaRPr lang="en-US"/>
        </a:p>
      </dgm:t>
    </dgm:pt>
    <dgm:pt modelId="{1C32806D-9222-4E95-9DCA-71249EEC0F80}" type="sibTrans" cxnId="{ABA9FA6C-6194-4393-AA75-9D8E36BA333D}">
      <dgm:prSet/>
      <dgm:spPr/>
      <dgm:t>
        <a:bodyPr/>
        <a:lstStyle/>
        <a:p>
          <a:endParaRPr lang="en-US"/>
        </a:p>
      </dgm:t>
    </dgm:pt>
    <dgm:pt modelId="{FF927A4E-1F84-43BB-A40F-21057D385B2E}">
      <dgm:prSet/>
      <dgm:spPr/>
      <dgm:t>
        <a:bodyPr/>
        <a:lstStyle/>
        <a:p>
          <a:r>
            <a:rPr lang="en-US"/>
            <a:t>Office: 601-718-4621</a:t>
          </a:r>
        </a:p>
      </dgm:t>
    </dgm:pt>
    <dgm:pt modelId="{C79A5E02-7A26-4B64-A862-E8C197EB92D7}" type="parTrans" cxnId="{59C7A84B-5FEA-43BB-8219-F6F930BBFD5F}">
      <dgm:prSet/>
      <dgm:spPr/>
      <dgm:t>
        <a:bodyPr/>
        <a:lstStyle/>
        <a:p>
          <a:endParaRPr lang="en-US"/>
        </a:p>
      </dgm:t>
    </dgm:pt>
    <dgm:pt modelId="{2D53D955-58E9-49CF-A683-33BB0C1129EC}" type="sibTrans" cxnId="{59C7A84B-5FEA-43BB-8219-F6F930BBFD5F}">
      <dgm:prSet/>
      <dgm:spPr/>
      <dgm:t>
        <a:bodyPr/>
        <a:lstStyle/>
        <a:p>
          <a:endParaRPr lang="en-US"/>
        </a:p>
      </dgm:t>
    </dgm:pt>
    <dgm:pt modelId="{10B26BD1-F9F3-47ED-BC69-797571AF6DAC}">
      <dgm:prSet/>
      <dgm:spPr/>
      <dgm:t>
        <a:bodyPr/>
        <a:lstStyle/>
        <a:p>
          <a:r>
            <a:rPr lang="en-US" dirty="0"/>
            <a:t>Email: </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julie.brooks@mshc.com</a:t>
          </a:r>
          <a:endParaRPr lang="en-US" dirty="0">
            <a:solidFill>
              <a:schemeClr val="bg1"/>
            </a:solidFill>
          </a:endParaRPr>
        </a:p>
      </dgm:t>
    </dgm:pt>
    <dgm:pt modelId="{EE488223-471D-4E38-A61D-38202BDE1699}" type="parTrans" cxnId="{6F1597EF-B57E-4E8F-AFB3-F38E3EDA2FA5}">
      <dgm:prSet/>
      <dgm:spPr/>
      <dgm:t>
        <a:bodyPr/>
        <a:lstStyle/>
        <a:p>
          <a:endParaRPr lang="en-US"/>
        </a:p>
      </dgm:t>
    </dgm:pt>
    <dgm:pt modelId="{79347E09-426B-4B30-AA2D-EC168727B1E1}" type="sibTrans" cxnId="{6F1597EF-B57E-4E8F-AFB3-F38E3EDA2FA5}">
      <dgm:prSet/>
      <dgm:spPr/>
      <dgm:t>
        <a:bodyPr/>
        <a:lstStyle/>
        <a:p>
          <a:endParaRPr lang="en-US"/>
        </a:p>
      </dgm:t>
    </dgm:pt>
    <dgm:pt modelId="{8FD8E5CD-E74D-4B0A-A637-E85CD75B71C6}" type="pres">
      <dgm:prSet presAssocID="{3AB9105D-5C8E-4892-A459-5BAE0BD1EC8D}" presName="outerComposite" presStyleCnt="0">
        <dgm:presLayoutVars>
          <dgm:chMax val="5"/>
          <dgm:dir/>
          <dgm:resizeHandles val="exact"/>
        </dgm:presLayoutVars>
      </dgm:prSet>
      <dgm:spPr/>
    </dgm:pt>
    <dgm:pt modelId="{EEF01719-F187-40CA-8F33-47A8CC4B28E1}" type="pres">
      <dgm:prSet presAssocID="{3AB9105D-5C8E-4892-A459-5BAE0BD1EC8D}" presName="dummyMaxCanvas" presStyleCnt="0">
        <dgm:presLayoutVars/>
      </dgm:prSet>
      <dgm:spPr/>
    </dgm:pt>
    <dgm:pt modelId="{111CCB39-9DCE-4FF0-8B7A-4E8C0E0CBD3F}" type="pres">
      <dgm:prSet presAssocID="{3AB9105D-5C8E-4892-A459-5BAE0BD1EC8D}" presName="ThreeNodes_1" presStyleLbl="node1" presStyleIdx="0" presStyleCnt="3">
        <dgm:presLayoutVars>
          <dgm:bulletEnabled val="1"/>
        </dgm:presLayoutVars>
      </dgm:prSet>
      <dgm:spPr/>
    </dgm:pt>
    <dgm:pt modelId="{386992EA-FA56-4AAE-8406-4475F2A1C51D}" type="pres">
      <dgm:prSet presAssocID="{3AB9105D-5C8E-4892-A459-5BAE0BD1EC8D}" presName="ThreeNodes_2" presStyleLbl="node1" presStyleIdx="1" presStyleCnt="3">
        <dgm:presLayoutVars>
          <dgm:bulletEnabled val="1"/>
        </dgm:presLayoutVars>
      </dgm:prSet>
      <dgm:spPr/>
    </dgm:pt>
    <dgm:pt modelId="{E95A257D-B01E-4BC0-ADC5-881BBED1683C}" type="pres">
      <dgm:prSet presAssocID="{3AB9105D-5C8E-4892-A459-5BAE0BD1EC8D}" presName="ThreeNodes_3" presStyleLbl="node1" presStyleIdx="2" presStyleCnt="3">
        <dgm:presLayoutVars>
          <dgm:bulletEnabled val="1"/>
        </dgm:presLayoutVars>
      </dgm:prSet>
      <dgm:spPr/>
    </dgm:pt>
    <dgm:pt modelId="{2BA46D5B-F178-4F59-8837-03CAA17A063E}" type="pres">
      <dgm:prSet presAssocID="{3AB9105D-5C8E-4892-A459-5BAE0BD1EC8D}" presName="ThreeConn_1-2" presStyleLbl="fgAccFollowNode1" presStyleIdx="0" presStyleCnt="2">
        <dgm:presLayoutVars>
          <dgm:bulletEnabled val="1"/>
        </dgm:presLayoutVars>
      </dgm:prSet>
      <dgm:spPr/>
    </dgm:pt>
    <dgm:pt modelId="{BEE5D511-FF6B-4A69-BC21-F347E55AB8C7}" type="pres">
      <dgm:prSet presAssocID="{3AB9105D-5C8E-4892-A459-5BAE0BD1EC8D}" presName="ThreeConn_2-3" presStyleLbl="fgAccFollowNode1" presStyleIdx="1" presStyleCnt="2">
        <dgm:presLayoutVars>
          <dgm:bulletEnabled val="1"/>
        </dgm:presLayoutVars>
      </dgm:prSet>
      <dgm:spPr/>
    </dgm:pt>
    <dgm:pt modelId="{8EDD0679-C512-4C34-8FA7-D20B088FE237}" type="pres">
      <dgm:prSet presAssocID="{3AB9105D-5C8E-4892-A459-5BAE0BD1EC8D}" presName="ThreeNodes_1_text" presStyleLbl="node1" presStyleIdx="2" presStyleCnt="3">
        <dgm:presLayoutVars>
          <dgm:bulletEnabled val="1"/>
        </dgm:presLayoutVars>
      </dgm:prSet>
      <dgm:spPr/>
    </dgm:pt>
    <dgm:pt modelId="{21715D8D-E541-4EB8-9D95-54BAD7919C1C}" type="pres">
      <dgm:prSet presAssocID="{3AB9105D-5C8E-4892-A459-5BAE0BD1EC8D}" presName="ThreeNodes_2_text" presStyleLbl="node1" presStyleIdx="2" presStyleCnt="3">
        <dgm:presLayoutVars>
          <dgm:bulletEnabled val="1"/>
        </dgm:presLayoutVars>
      </dgm:prSet>
      <dgm:spPr/>
    </dgm:pt>
    <dgm:pt modelId="{1B0BE558-6234-4A40-8897-9F89C058BE37}" type="pres">
      <dgm:prSet presAssocID="{3AB9105D-5C8E-4892-A459-5BAE0BD1EC8D}" presName="ThreeNodes_3_text" presStyleLbl="node1" presStyleIdx="2" presStyleCnt="3">
        <dgm:presLayoutVars>
          <dgm:bulletEnabled val="1"/>
        </dgm:presLayoutVars>
      </dgm:prSet>
      <dgm:spPr/>
    </dgm:pt>
  </dgm:ptLst>
  <dgm:cxnLst>
    <dgm:cxn modelId="{5C2E9909-DC29-4076-969C-8FEA7D1E26AE}" type="presOf" srcId="{3AB9105D-5C8E-4892-A459-5BAE0BD1EC8D}" destId="{8FD8E5CD-E74D-4B0A-A637-E85CD75B71C6}" srcOrd="0" destOrd="0" presId="urn:microsoft.com/office/officeart/2005/8/layout/vProcess5"/>
    <dgm:cxn modelId="{70F55634-2DB7-460D-BE94-14A0915BEDBA}" type="presOf" srcId="{10B26BD1-F9F3-47ED-BC69-797571AF6DAC}" destId="{1B0BE558-6234-4A40-8897-9F89C058BE37}" srcOrd="1" destOrd="0" presId="urn:microsoft.com/office/officeart/2005/8/layout/vProcess5"/>
    <dgm:cxn modelId="{0C6BA03C-54D6-4303-BE9D-EBF6DBB481A4}" type="presOf" srcId="{1C32806D-9222-4E95-9DCA-71249EEC0F80}" destId="{2BA46D5B-F178-4F59-8837-03CAA17A063E}" srcOrd="0" destOrd="0" presId="urn:microsoft.com/office/officeart/2005/8/layout/vProcess5"/>
    <dgm:cxn modelId="{59C7A84B-5FEA-43BB-8219-F6F930BBFD5F}" srcId="{3AB9105D-5C8E-4892-A459-5BAE0BD1EC8D}" destId="{FF927A4E-1F84-43BB-A40F-21057D385B2E}" srcOrd="1" destOrd="0" parTransId="{C79A5E02-7A26-4B64-A862-E8C197EB92D7}" sibTransId="{2D53D955-58E9-49CF-A683-33BB0C1129EC}"/>
    <dgm:cxn modelId="{ABA9FA6C-6194-4393-AA75-9D8E36BA333D}" srcId="{3AB9105D-5C8E-4892-A459-5BAE0BD1EC8D}" destId="{1D8233E4-59FF-4AC3-BFE7-3947AE17E645}" srcOrd="0" destOrd="0" parTransId="{D791C901-4875-4199-86A2-17323FFE3DBD}" sibTransId="{1C32806D-9222-4E95-9DCA-71249EEC0F80}"/>
    <dgm:cxn modelId="{2D750E7C-D565-4EAB-A15E-8ED6469FD6E4}" type="presOf" srcId="{2D53D955-58E9-49CF-A683-33BB0C1129EC}" destId="{BEE5D511-FF6B-4A69-BC21-F347E55AB8C7}" srcOrd="0" destOrd="0" presId="urn:microsoft.com/office/officeart/2005/8/layout/vProcess5"/>
    <dgm:cxn modelId="{98CAB77F-9FAD-4F71-B7B2-59ED58A7E73C}" type="presOf" srcId="{1D8233E4-59FF-4AC3-BFE7-3947AE17E645}" destId="{111CCB39-9DCE-4FF0-8B7A-4E8C0E0CBD3F}" srcOrd="0" destOrd="0" presId="urn:microsoft.com/office/officeart/2005/8/layout/vProcess5"/>
    <dgm:cxn modelId="{113D1795-F5A6-41EA-A35D-52A7D03A0B7D}" type="presOf" srcId="{FF927A4E-1F84-43BB-A40F-21057D385B2E}" destId="{386992EA-FA56-4AAE-8406-4475F2A1C51D}" srcOrd="0" destOrd="0" presId="urn:microsoft.com/office/officeart/2005/8/layout/vProcess5"/>
    <dgm:cxn modelId="{A3C76AAD-0BB4-4A2D-9788-A735761BAC6F}" type="presOf" srcId="{1D8233E4-59FF-4AC3-BFE7-3947AE17E645}" destId="{8EDD0679-C512-4C34-8FA7-D20B088FE237}" srcOrd="1" destOrd="0" presId="urn:microsoft.com/office/officeart/2005/8/layout/vProcess5"/>
    <dgm:cxn modelId="{043063BA-D682-47E1-96A5-BF43946F0102}" type="presOf" srcId="{10B26BD1-F9F3-47ED-BC69-797571AF6DAC}" destId="{E95A257D-B01E-4BC0-ADC5-881BBED1683C}" srcOrd="0" destOrd="0" presId="urn:microsoft.com/office/officeart/2005/8/layout/vProcess5"/>
    <dgm:cxn modelId="{6F1597EF-B57E-4E8F-AFB3-F38E3EDA2FA5}" srcId="{3AB9105D-5C8E-4892-A459-5BAE0BD1EC8D}" destId="{10B26BD1-F9F3-47ED-BC69-797571AF6DAC}" srcOrd="2" destOrd="0" parTransId="{EE488223-471D-4E38-A61D-38202BDE1699}" sibTransId="{79347E09-426B-4B30-AA2D-EC168727B1E1}"/>
    <dgm:cxn modelId="{15E2AFFD-C921-4365-920B-1C02D048FDE3}" type="presOf" srcId="{FF927A4E-1F84-43BB-A40F-21057D385B2E}" destId="{21715D8D-E541-4EB8-9D95-54BAD7919C1C}" srcOrd="1" destOrd="0" presId="urn:microsoft.com/office/officeart/2005/8/layout/vProcess5"/>
    <dgm:cxn modelId="{8E5138D2-579B-4F5E-A680-60D569A451CE}" type="presParOf" srcId="{8FD8E5CD-E74D-4B0A-A637-E85CD75B71C6}" destId="{EEF01719-F187-40CA-8F33-47A8CC4B28E1}" srcOrd="0" destOrd="0" presId="urn:microsoft.com/office/officeart/2005/8/layout/vProcess5"/>
    <dgm:cxn modelId="{C72E2730-293C-4FFB-8CA2-5D23F03B536A}" type="presParOf" srcId="{8FD8E5CD-E74D-4B0A-A637-E85CD75B71C6}" destId="{111CCB39-9DCE-4FF0-8B7A-4E8C0E0CBD3F}" srcOrd="1" destOrd="0" presId="urn:microsoft.com/office/officeart/2005/8/layout/vProcess5"/>
    <dgm:cxn modelId="{0881682B-D821-4EFB-BB20-5BD65FE8CBB2}" type="presParOf" srcId="{8FD8E5CD-E74D-4B0A-A637-E85CD75B71C6}" destId="{386992EA-FA56-4AAE-8406-4475F2A1C51D}" srcOrd="2" destOrd="0" presId="urn:microsoft.com/office/officeart/2005/8/layout/vProcess5"/>
    <dgm:cxn modelId="{F03311BB-71CC-481D-914F-AA89BDBAEB1D}" type="presParOf" srcId="{8FD8E5CD-E74D-4B0A-A637-E85CD75B71C6}" destId="{E95A257D-B01E-4BC0-ADC5-881BBED1683C}" srcOrd="3" destOrd="0" presId="urn:microsoft.com/office/officeart/2005/8/layout/vProcess5"/>
    <dgm:cxn modelId="{0F4DB896-C1FF-43E8-904F-52F19DA93DC4}" type="presParOf" srcId="{8FD8E5CD-E74D-4B0A-A637-E85CD75B71C6}" destId="{2BA46D5B-F178-4F59-8837-03CAA17A063E}" srcOrd="4" destOrd="0" presId="urn:microsoft.com/office/officeart/2005/8/layout/vProcess5"/>
    <dgm:cxn modelId="{86BABAF2-E36F-4E2E-ADE7-FD9E78C70A5B}" type="presParOf" srcId="{8FD8E5CD-E74D-4B0A-A637-E85CD75B71C6}" destId="{BEE5D511-FF6B-4A69-BC21-F347E55AB8C7}" srcOrd="5" destOrd="0" presId="urn:microsoft.com/office/officeart/2005/8/layout/vProcess5"/>
    <dgm:cxn modelId="{263E630B-4676-4CC3-A1EF-EF6A65163CF3}" type="presParOf" srcId="{8FD8E5CD-E74D-4B0A-A637-E85CD75B71C6}" destId="{8EDD0679-C512-4C34-8FA7-D20B088FE237}" srcOrd="6" destOrd="0" presId="urn:microsoft.com/office/officeart/2005/8/layout/vProcess5"/>
    <dgm:cxn modelId="{948AF288-F656-4CB7-B8D8-D987924E401F}" type="presParOf" srcId="{8FD8E5CD-E74D-4B0A-A637-E85CD75B71C6}" destId="{21715D8D-E541-4EB8-9D95-54BAD7919C1C}" srcOrd="7" destOrd="0" presId="urn:microsoft.com/office/officeart/2005/8/layout/vProcess5"/>
    <dgm:cxn modelId="{6555480F-F0CA-4624-BF1E-43633936DE5D}" type="presParOf" srcId="{8FD8E5CD-E74D-4B0A-A637-E85CD75B71C6}" destId="{1B0BE558-6234-4A40-8897-9F89C058BE3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7DC7A-BA61-4C84-9D3F-1243D0CDDD77}">
      <dsp:nvSpPr>
        <dsp:cNvPr id="0" name=""/>
        <dsp:cNvSpPr/>
      </dsp:nvSpPr>
      <dsp:spPr>
        <a:xfrm>
          <a:off x="1212569" y="672823"/>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61812-C49E-4EE1-BA1D-2314A1D4600D}">
      <dsp:nvSpPr>
        <dsp:cNvPr id="0" name=""/>
        <dsp:cNvSpPr/>
      </dsp:nvSpPr>
      <dsp:spPr>
        <a:xfrm>
          <a:off x="417971" y="2329696"/>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Legal Status</a:t>
          </a:r>
        </a:p>
      </dsp:txBody>
      <dsp:txXfrm>
        <a:off x="417971" y="2329696"/>
        <a:ext cx="2889450" cy="720000"/>
      </dsp:txXfrm>
    </dsp:sp>
    <dsp:sp modelId="{286AA3C4-A69F-4CB2-AF63-B77AD566F641}">
      <dsp:nvSpPr>
        <dsp:cNvPr id="0" name=""/>
        <dsp:cNvSpPr/>
      </dsp:nvSpPr>
      <dsp:spPr>
        <a:xfrm>
          <a:off x="4607673" y="672823"/>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EE33E-63A0-4DE1-8032-7A1876A3ACBC}">
      <dsp:nvSpPr>
        <dsp:cNvPr id="0" name=""/>
        <dsp:cNvSpPr/>
      </dsp:nvSpPr>
      <dsp:spPr>
        <a:xfrm>
          <a:off x="3813075" y="2329696"/>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Organizational Structure</a:t>
          </a:r>
        </a:p>
      </dsp:txBody>
      <dsp:txXfrm>
        <a:off x="3813075" y="2329696"/>
        <a:ext cx="2889450" cy="720000"/>
      </dsp:txXfrm>
    </dsp:sp>
    <dsp:sp modelId="{090D7851-33AA-4DDB-A8C2-D5D7CAC76014}">
      <dsp:nvSpPr>
        <dsp:cNvPr id="0" name=""/>
        <dsp:cNvSpPr/>
      </dsp:nvSpPr>
      <dsp:spPr>
        <a:xfrm>
          <a:off x="8002777" y="672823"/>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C2A259-1560-4E2D-8920-C94EBEF5D732}">
      <dsp:nvSpPr>
        <dsp:cNvPr id="0" name=""/>
        <dsp:cNvSpPr/>
      </dsp:nvSpPr>
      <dsp:spPr>
        <a:xfrm>
          <a:off x="7208178" y="2329696"/>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Capacity and Experience </a:t>
          </a:r>
        </a:p>
      </dsp:txBody>
      <dsp:txXfrm>
        <a:off x="7208178" y="2329696"/>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34311-63BA-4D26-88DE-4A0726C9EC33}">
      <dsp:nvSpPr>
        <dsp:cNvPr id="0" name=""/>
        <dsp:cNvSpPr/>
      </dsp:nvSpPr>
      <dsp:spPr>
        <a:xfrm>
          <a:off x="1747800" y="2294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7FFFCA-F082-4288-8A5B-EB354FED79D7}">
      <dsp:nvSpPr>
        <dsp:cNvPr id="0" name=""/>
        <dsp:cNvSpPr/>
      </dsp:nvSpPr>
      <dsp:spPr>
        <a:xfrm>
          <a:off x="284421" y="2077819"/>
          <a:ext cx="4870756" cy="1621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latin typeface="Google Sans"/>
            </a:rPr>
            <a:t>CHDO’s are not to be controlled, nor receive directions from individuals or entities seeking to profit from the CHDO. </a:t>
          </a:r>
        </a:p>
      </dsp:txBody>
      <dsp:txXfrm>
        <a:off x="284421" y="2077819"/>
        <a:ext cx="4870756" cy="1621755"/>
      </dsp:txXfrm>
    </dsp:sp>
    <dsp:sp modelId="{5543E488-58B4-4C1E-8EEE-F78BAEF1BECB}">
      <dsp:nvSpPr>
        <dsp:cNvPr id="0" name=""/>
        <dsp:cNvSpPr/>
      </dsp:nvSpPr>
      <dsp:spPr>
        <a:xfrm>
          <a:off x="7099178" y="32978"/>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B18FD7-8442-4A0F-AC6A-559B2F9C439C}">
      <dsp:nvSpPr>
        <dsp:cNvPr id="0" name=""/>
        <dsp:cNvSpPr/>
      </dsp:nvSpPr>
      <dsp:spPr>
        <a:xfrm>
          <a:off x="6132967" y="2107919"/>
          <a:ext cx="3876422" cy="1581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Google Sans"/>
            </a:rPr>
            <a:t>Must be evidenced by the CHDO’s by-laws, or Memorandum of Understanding. </a:t>
          </a:r>
        </a:p>
      </dsp:txBody>
      <dsp:txXfrm>
        <a:off x="6132967" y="2107919"/>
        <a:ext cx="3876422" cy="1581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8D89D-B0AF-4D2C-AD9F-4B19CAE2BB4E}">
      <dsp:nvSpPr>
        <dsp:cNvPr id="0" name=""/>
        <dsp:cNvSpPr/>
      </dsp:nvSpPr>
      <dsp:spPr>
        <a:xfrm>
          <a:off x="0" y="766158"/>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1CEC94-44F5-4575-9C52-469910B84CC2}">
      <dsp:nvSpPr>
        <dsp:cNvPr id="0" name=""/>
        <dsp:cNvSpPr/>
      </dsp:nvSpPr>
      <dsp:spPr>
        <a:xfrm>
          <a:off x="328612" y="1078340"/>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Google Sans"/>
            </a:rPr>
            <a:t>CHDO’s standards must comply with:</a:t>
          </a:r>
        </a:p>
      </dsp:txBody>
      <dsp:txXfrm>
        <a:off x="383617" y="1133345"/>
        <a:ext cx="2847502" cy="1768010"/>
      </dsp:txXfrm>
    </dsp:sp>
    <dsp:sp modelId="{7825E3E1-46FF-4B9C-9793-B82AAA1D2C8A}">
      <dsp:nvSpPr>
        <dsp:cNvPr id="0" name=""/>
        <dsp:cNvSpPr/>
      </dsp:nvSpPr>
      <dsp:spPr>
        <a:xfrm>
          <a:off x="3614737" y="766158"/>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D65F78-3D7B-4832-81AB-45E84F7953E2}">
      <dsp:nvSpPr>
        <dsp:cNvPr id="0" name=""/>
        <dsp:cNvSpPr/>
      </dsp:nvSpPr>
      <dsp:spPr>
        <a:xfrm>
          <a:off x="3943350" y="1078340"/>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Google Sans"/>
            </a:rPr>
            <a:t>2 CFR 200.302 (Financial Management) </a:t>
          </a:r>
        </a:p>
      </dsp:txBody>
      <dsp:txXfrm>
        <a:off x="3998355" y="1133345"/>
        <a:ext cx="2847502" cy="1768010"/>
      </dsp:txXfrm>
    </dsp:sp>
    <dsp:sp modelId="{7DB42424-E777-4E3B-90DB-9079D7978325}">
      <dsp:nvSpPr>
        <dsp:cNvPr id="0" name=""/>
        <dsp:cNvSpPr/>
      </dsp:nvSpPr>
      <dsp:spPr>
        <a:xfrm>
          <a:off x="7229475" y="766158"/>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519C7-EA88-4643-B735-4604E666CA30}">
      <dsp:nvSpPr>
        <dsp:cNvPr id="0" name=""/>
        <dsp:cNvSpPr/>
      </dsp:nvSpPr>
      <dsp:spPr>
        <a:xfrm>
          <a:off x="7558087" y="1078340"/>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Google Sans"/>
            </a:rPr>
            <a:t>2 CFR 200.303 (Internal Controls)</a:t>
          </a:r>
        </a:p>
      </dsp:txBody>
      <dsp:txXfrm>
        <a:off x="7613092" y="1133345"/>
        <a:ext cx="2847502" cy="1768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CCB39-9DCE-4FF0-8B7A-4E8C0E0CBD3F}">
      <dsp:nvSpPr>
        <dsp:cNvPr id="0" name=""/>
        <dsp:cNvSpPr/>
      </dsp:nvSpPr>
      <dsp:spPr>
        <a:xfrm>
          <a:off x="0" y="0"/>
          <a:ext cx="8938260" cy="111675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Julie Brooks</a:t>
          </a:r>
        </a:p>
      </dsp:txBody>
      <dsp:txXfrm>
        <a:off x="32709" y="32709"/>
        <a:ext cx="7733192" cy="1051338"/>
      </dsp:txXfrm>
    </dsp:sp>
    <dsp:sp modelId="{386992EA-FA56-4AAE-8406-4475F2A1C51D}">
      <dsp:nvSpPr>
        <dsp:cNvPr id="0" name=""/>
        <dsp:cNvSpPr/>
      </dsp:nvSpPr>
      <dsp:spPr>
        <a:xfrm>
          <a:off x="788669" y="1302882"/>
          <a:ext cx="8938260" cy="111675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Office: 601-718-4621</a:t>
          </a:r>
        </a:p>
      </dsp:txBody>
      <dsp:txXfrm>
        <a:off x="821378" y="1335591"/>
        <a:ext cx="7358280" cy="1051338"/>
      </dsp:txXfrm>
    </dsp:sp>
    <dsp:sp modelId="{E95A257D-B01E-4BC0-ADC5-881BBED1683C}">
      <dsp:nvSpPr>
        <dsp:cNvPr id="0" name=""/>
        <dsp:cNvSpPr/>
      </dsp:nvSpPr>
      <dsp:spPr>
        <a:xfrm>
          <a:off x="1577339" y="2605764"/>
          <a:ext cx="8938260" cy="111675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Email: </a:t>
          </a:r>
          <a:r>
            <a:rPr lang="en-US" sz="40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julie.brooks@mshc.com</a:t>
          </a:r>
          <a:endParaRPr lang="en-US" sz="4000" kern="1200" dirty="0">
            <a:solidFill>
              <a:schemeClr val="bg1"/>
            </a:solidFill>
          </a:endParaRPr>
        </a:p>
      </dsp:txBody>
      <dsp:txXfrm>
        <a:off x="1610048" y="2638473"/>
        <a:ext cx="7358280" cy="1051338"/>
      </dsp:txXfrm>
    </dsp:sp>
    <dsp:sp modelId="{2BA46D5B-F178-4F59-8837-03CAA17A063E}">
      <dsp:nvSpPr>
        <dsp:cNvPr id="0" name=""/>
        <dsp:cNvSpPr/>
      </dsp:nvSpPr>
      <dsp:spPr>
        <a:xfrm>
          <a:off x="8212368" y="846873"/>
          <a:ext cx="725891" cy="72589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375693" y="846873"/>
        <a:ext cx="399241" cy="546233"/>
      </dsp:txXfrm>
    </dsp:sp>
    <dsp:sp modelId="{BEE5D511-FF6B-4A69-BC21-F347E55AB8C7}">
      <dsp:nvSpPr>
        <dsp:cNvPr id="0" name=""/>
        <dsp:cNvSpPr/>
      </dsp:nvSpPr>
      <dsp:spPr>
        <a:xfrm>
          <a:off x="9001038" y="2142310"/>
          <a:ext cx="725891" cy="72589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164363" y="2142310"/>
        <a:ext cx="399241" cy="54623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91E4E1-B833-4FF2-B683-03CA7BC81731}" type="datetimeFigureOut">
              <a:rPr lang="en-US" smtClean="0"/>
              <a:t>4/1/2025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CEBBD5-FCEF-4125-9845-B3C855A12355}" type="slidenum">
              <a:rPr lang="en-US" smtClean="0"/>
              <a:t>‹#›</a:t>
            </a:fld>
            <a:endParaRPr lang="en-US"/>
          </a:p>
        </p:txBody>
      </p:sp>
    </p:spTree>
    <p:extLst>
      <p:ext uri="{BB962C8B-B14F-4D97-AF65-F5344CB8AC3E}">
        <p14:creationId xmlns:p14="http://schemas.microsoft.com/office/powerpoint/2010/main" val="252839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365E-9792-900B-47C7-05DA4A5FF9E7}"/>
              </a:ext>
            </a:extLst>
          </p:cNvPr>
          <p:cNvSpPr>
            <a:spLocks noGrp="1"/>
          </p:cNvSpPr>
          <p:nvPr>
            <p:ph type="ctrTitle"/>
          </p:nvPr>
        </p:nvSpPr>
        <p:spPr>
          <a:xfrm>
            <a:off x="1524000" y="1399090"/>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765C3FF-2454-098F-0767-61302F784BF2}"/>
              </a:ext>
            </a:extLst>
          </p:cNvPr>
          <p:cNvSpPr>
            <a:spLocks noGrp="1"/>
          </p:cNvSpPr>
          <p:nvPr>
            <p:ph type="subTitle" idx="1"/>
          </p:nvPr>
        </p:nvSpPr>
        <p:spPr>
          <a:xfrm>
            <a:off x="1524000" y="387876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382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B2547-03DC-3462-1E33-532D7B67F6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B7CF4A-EDC2-E694-5EDC-EB7251A2F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F18E2-1F66-04DF-EF3D-3C3755E042A1}"/>
              </a:ext>
            </a:extLst>
          </p:cNvPr>
          <p:cNvSpPr>
            <a:spLocks noGrp="1"/>
          </p:cNvSpPr>
          <p:nvPr>
            <p:ph type="dt" sz="half" idx="10"/>
          </p:nvPr>
        </p:nvSpPr>
        <p:spPr/>
        <p:txBody>
          <a:bodyPr/>
          <a:lstStyle/>
          <a:p>
            <a:fld id="{9DA9A821-B90E-4073-8A1D-41279B3E2EEC}" type="datetimeFigureOut">
              <a:rPr lang="en-US" smtClean="0"/>
              <a:t>4/1/2025</a:t>
            </a:fld>
            <a:endParaRPr lang="en-US"/>
          </a:p>
        </p:txBody>
      </p:sp>
      <p:sp>
        <p:nvSpPr>
          <p:cNvPr id="5" name="Footer Placeholder 4">
            <a:extLst>
              <a:ext uri="{FF2B5EF4-FFF2-40B4-BE49-F238E27FC236}">
                <a16:creationId xmlns:a16="http://schemas.microsoft.com/office/drawing/2014/main" id="{EC992260-B9B1-2F5F-4BEE-590C5D847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2CAB6-34C5-9947-CEF7-914CD2A15435}"/>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7756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3868D-80CD-D1A6-787F-36BF9876EA01}"/>
              </a:ext>
            </a:extLst>
          </p:cNvPr>
          <p:cNvSpPr>
            <a:spLocks noGrp="1"/>
          </p:cNvSpPr>
          <p:nvPr>
            <p:ph type="title" orient="vert"/>
          </p:nvPr>
        </p:nvSpPr>
        <p:spPr>
          <a:xfrm>
            <a:off x="8724900" y="1046745"/>
            <a:ext cx="2628900" cy="513021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9372E30-BB52-34E7-53C1-95C6DBB5BD05}"/>
              </a:ext>
            </a:extLst>
          </p:cNvPr>
          <p:cNvSpPr>
            <a:spLocks noGrp="1"/>
          </p:cNvSpPr>
          <p:nvPr>
            <p:ph type="body" orient="vert" idx="1"/>
          </p:nvPr>
        </p:nvSpPr>
        <p:spPr>
          <a:xfrm>
            <a:off x="838200" y="1046747"/>
            <a:ext cx="7734300" cy="51302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9A26F-2DD1-AC58-7B49-BA7131284D33}"/>
              </a:ext>
            </a:extLst>
          </p:cNvPr>
          <p:cNvSpPr>
            <a:spLocks noGrp="1"/>
          </p:cNvSpPr>
          <p:nvPr>
            <p:ph type="dt" sz="half" idx="10"/>
          </p:nvPr>
        </p:nvSpPr>
        <p:spPr/>
        <p:txBody>
          <a:bodyPr/>
          <a:lstStyle/>
          <a:p>
            <a:fld id="{9DA9A821-B90E-4073-8A1D-41279B3E2EEC}" type="datetimeFigureOut">
              <a:rPr lang="en-US" smtClean="0"/>
              <a:t>4/1/2025</a:t>
            </a:fld>
            <a:endParaRPr lang="en-US"/>
          </a:p>
        </p:txBody>
      </p:sp>
      <p:sp>
        <p:nvSpPr>
          <p:cNvPr id="5" name="Footer Placeholder 4">
            <a:extLst>
              <a:ext uri="{FF2B5EF4-FFF2-40B4-BE49-F238E27FC236}">
                <a16:creationId xmlns:a16="http://schemas.microsoft.com/office/drawing/2014/main" id="{1F8C7A4C-FBE9-BF92-EAA8-E50B2A559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F21E4-C346-65E0-BE0C-392835891001}"/>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288274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0935-C237-89E8-5A65-62F3BEDE3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7E34AB-9CBB-F2BD-1369-E9DFF0263E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1E677-9665-4D75-4BB9-09CC76C52E17}"/>
              </a:ext>
            </a:extLst>
          </p:cNvPr>
          <p:cNvSpPr>
            <a:spLocks noGrp="1"/>
          </p:cNvSpPr>
          <p:nvPr>
            <p:ph type="dt" sz="half" idx="10"/>
          </p:nvPr>
        </p:nvSpPr>
        <p:spPr/>
        <p:txBody>
          <a:bodyPr/>
          <a:lstStyle/>
          <a:p>
            <a:fld id="{9DA9A821-B90E-4073-8A1D-41279B3E2EEC}" type="datetimeFigureOut">
              <a:rPr lang="en-US" smtClean="0"/>
              <a:t>4/1/2025</a:t>
            </a:fld>
            <a:endParaRPr lang="en-US"/>
          </a:p>
        </p:txBody>
      </p:sp>
      <p:sp>
        <p:nvSpPr>
          <p:cNvPr id="5" name="Footer Placeholder 4">
            <a:extLst>
              <a:ext uri="{FF2B5EF4-FFF2-40B4-BE49-F238E27FC236}">
                <a16:creationId xmlns:a16="http://schemas.microsoft.com/office/drawing/2014/main" id="{2CEA7404-8F08-9B8C-AC01-31F1D21B4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C09F9-39DF-74E3-2DFC-081E0092A959}"/>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263241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57D9-6E88-8CEB-0141-DBB4180C12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734C30-6B8A-F417-7D06-15529FC63E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14AE37-6853-6531-5C26-480D8F439E46}"/>
              </a:ext>
            </a:extLst>
          </p:cNvPr>
          <p:cNvSpPr>
            <a:spLocks noGrp="1"/>
          </p:cNvSpPr>
          <p:nvPr>
            <p:ph type="dt" sz="half" idx="10"/>
          </p:nvPr>
        </p:nvSpPr>
        <p:spPr/>
        <p:txBody>
          <a:bodyPr/>
          <a:lstStyle/>
          <a:p>
            <a:fld id="{9DA9A821-B90E-4073-8A1D-41279B3E2EEC}" type="datetimeFigureOut">
              <a:rPr lang="en-US" smtClean="0"/>
              <a:t>4/1/2025</a:t>
            </a:fld>
            <a:endParaRPr lang="en-US"/>
          </a:p>
        </p:txBody>
      </p:sp>
      <p:sp>
        <p:nvSpPr>
          <p:cNvPr id="5" name="Footer Placeholder 4">
            <a:extLst>
              <a:ext uri="{FF2B5EF4-FFF2-40B4-BE49-F238E27FC236}">
                <a16:creationId xmlns:a16="http://schemas.microsoft.com/office/drawing/2014/main" id="{FCB54C2F-B321-BBAC-1059-1C2F6BC93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CB226-622A-DD7A-5AFD-737755887AC3}"/>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144411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BB5C-2E84-920F-2DC3-2728F3F85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35238-540F-AD5F-A17B-E2A6E82521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202FD-A702-BD92-256E-C1ACEFB2BD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A7C59-A9DE-B11C-32E0-AD4580DE5379}"/>
              </a:ext>
            </a:extLst>
          </p:cNvPr>
          <p:cNvSpPr>
            <a:spLocks noGrp="1"/>
          </p:cNvSpPr>
          <p:nvPr>
            <p:ph type="dt" sz="half" idx="10"/>
          </p:nvPr>
        </p:nvSpPr>
        <p:spPr/>
        <p:txBody>
          <a:bodyPr/>
          <a:lstStyle/>
          <a:p>
            <a:fld id="{9DA9A821-B90E-4073-8A1D-41279B3E2EEC}" type="datetimeFigureOut">
              <a:rPr lang="en-US" smtClean="0"/>
              <a:t>4/1/2025</a:t>
            </a:fld>
            <a:endParaRPr lang="en-US"/>
          </a:p>
        </p:txBody>
      </p:sp>
      <p:sp>
        <p:nvSpPr>
          <p:cNvPr id="6" name="Footer Placeholder 5">
            <a:extLst>
              <a:ext uri="{FF2B5EF4-FFF2-40B4-BE49-F238E27FC236}">
                <a16:creationId xmlns:a16="http://schemas.microsoft.com/office/drawing/2014/main" id="{174D70CB-DFB7-6A0A-A5C9-B342DEE9C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AC535E-E176-828D-51DA-5750963ADF42}"/>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415209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96F8-0E73-915B-1914-91AF7622DE28}"/>
              </a:ext>
            </a:extLst>
          </p:cNvPr>
          <p:cNvSpPr>
            <a:spLocks noGrp="1"/>
          </p:cNvSpPr>
          <p:nvPr>
            <p:ph type="title"/>
          </p:nvPr>
        </p:nvSpPr>
        <p:spPr>
          <a:xfrm>
            <a:off x="838200" y="965155"/>
            <a:ext cx="10515600" cy="1035676"/>
          </a:xfrm>
        </p:spPr>
        <p:txBody>
          <a:bodyPr/>
          <a:lstStyle>
            <a:lvl1pPr>
              <a:defRPr/>
            </a:lvl1pPr>
          </a:lstStyle>
          <a:p>
            <a:r>
              <a:rPr lang="en-US" dirty="0"/>
              <a:t>Click to edit Master title style</a:t>
            </a:r>
          </a:p>
        </p:txBody>
      </p:sp>
      <p:sp>
        <p:nvSpPr>
          <p:cNvPr id="3" name="Text Placeholder 2">
            <a:extLst>
              <a:ext uri="{FF2B5EF4-FFF2-40B4-BE49-F238E27FC236}">
                <a16:creationId xmlns:a16="http://schemas.microsoft.com/office/drawing/2014/main" id="{3C1DF684-DEC9-51E4-99DB-90952D4F7F0D}"/>
              </a:ext>
            </a:extLst>
          </p:cNvPr>
          <p:cNvSpPr>
            <a:spLocks noGrp="1"/>
          </p:cNvSpPr>
          <p:nvPr>
            <p:ph type="body" idx="1"/>
          </p:nvPr>
        </p:nvSpPr>
        <p:spPr>
          <a:xfrm>
            <a:off x="839788" y="213995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39791EC-E21A-BC33-2002-21695B42E1AD}"/>
              </a:ext>
            </a:extLst>
          </p:cNvPr>
          <p:cNvSpPr>
            <a:spLocks noGrp="1"/>
          </p:cNvSpPr>
          <p:nvPr>
            <p:ph sz="half" idx="2"/>
          </p:nvPr>
        </p:nvSpPr>
        <p:spPr>
          <a:xfrm>
            <a:off x="839788" y="3006725"/>
            <a:ext cx="515778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2CD48E6-250E-EBA7-3881-D129455A7249}"/>
              </a:ext>
            </a:extLst>
          </p:cNvPr>
          <p:cNvSpPr>
            <a:spLocks noGrp="1"/>
          </p:cNvSpPr>
          <p:nvPr>
            <p:ph type="body" sz="quarter" idx="3"/>
          </p:nvPr>
        </p:nvSpPr>
        <p:spPr>
          <a:xfrm>
            <a:off x="6172200" y="213995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AC707E-85B9-5AA5-2CF1-6B33D0D39925}"/>
              </a:ext>
            </a:extLst>
          </p:cNvPr>
          <p:cNvSpPr>
            <a:spLocks noGrp="1"/>
          </p:cNvSpPr>
          <p:nvPr>
            <p:ph sz="quarter" idx="4"/>
          </p:nvPr>
        </p:nvSpPr>
        <p:spPr>
          <a:xfrm>
            <a:off x="6172200" y="3006725"/>
            <a:ext cx="5183188" cy="3182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D5E0B45-AA42-BB68-7210-F87B0D06D0A1}"/>
              </a:ext>
            </a:extLst>
          </p:cNvPr>
          <p:cNvSpPr>
            <a:spLocks noGrp="1"/>
          </p:cNvSpPr>
          <p:nvPr>
            <p:ph type="dt" sz="half" idx="10"/>
          </p:nvPr>
        </p:nvSpPr>
        <p:spPr/>
        <p:txBody>
          <a:bodyPr/>
          <a:lstStyle/>
          <a:p>
            <a:fld id="{9DA9A821-B90E-4073-8A1D-41279B3E2EEC}" type="datetimeFigureOut">
              <a:rPr lang="en-US" smtClean="0"/>
              <a:t>4/1/2025</a:t>
            </a:fld>
            <a:endParaRPr lang="en-US"/>
          </a:p>
        </p:txBody>
      </p:sp>
      <p:sp>
        <p:nvSpPr>
          <p:cNvPr id="8" name="Footer Placeholder 7">
            <a:extLst>
              <a:ext uri="{FF2B5EF4-FFF2-40B4-BE49-F238E27FC236}">
                <a16:creationId xmlns:a16="http://schemas.microsoft.com/office/drawing/2014/main" id="{9502C0EC-1A2E-F29F-8E36-0B87D0503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78A7A8-A96E-EBE3-B1C9-CC6A2448618C}"/>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338114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49F5-4571-241F-E01D-F3A26AE4FC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B59965-E58F-AF5A-ECF8-3347C38D7B2B}"/>
              </a:ext>
            </a:extLst>
          </p:cNvPr>
          <p:cNvSpPr>
            <a:spLocks noGrp="1"/>
          </p:cNvSpPr>
          <p:nvPr>
            <p:ph type="dt" sz="half" idx="10"/>
          </p:nvPr>
        </p:nvSpPr>
        <p:spPr/>
        <p:txBody>
          <a:bodyPr/>
          <a:lstStyle/>
          <a:p>
            <a:fld id="{9DA9A821-B90E-4073-8A1D-41279B3E2EEC}" type="datetimeFigureOut">
              <a:rPr lang="en-US" smtClean="0"/>
              <a:t>4/1/2025</a:t>
            </a:fld>
            <a:endParaRPr lang="en-US"/>
          </a:p>
        </p:txBody>
      </p:sp>
      <p:sp>
        <p:nvSpPr>
          <p:cNvPr id="4" name="Footer Placeholder 3">
            <a:extLst>
              <a:ext uri="{FF2B5EF4-FFF2-40B4-BE49-F238E27FC236}">
                <a16:creationId xmlns:a16="http://schemas.microsoft.com/office/drawing/2014/main" id="{A5A466F8-052B-F73C-0CD8-D3B25A9BB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B7686D-9B7E-C311-FC91-B777FDED0EE6}"/>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367967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2F1BB-9157-49F2-CDE0-3574DD0B4E7D}"/>
              </a:ext>
            </a:extLst>
          </p:cNvPr>
          <p:cNvSpPr>
            <a:spLocks noGrp="1"/>
          </p:cNvSpPr>
          <p:nvPr>
            <p:ph type="dt" sz="half" idx="10"/>
          </p:nvPr>
        </p:nvSpPr>
        <p:spPr/>
        <p:txBody>
          <a:bodyPr/>
          <a:lstStyle/>
          <a:p>
            <a:fld id="{9DA9A821-B90E-4073-8A1D-41279B3E2EEC}" type="datetimeFigureOut">
              <a:rPr lang="en-US" smtClean="0"/>
              <a:t>4/1/2025</a:t>
            </a:fld>
            <a:endParaRPr lang="en-US"/>
          </a:p>
        </p:txBody>
      </p:sp>
      <p:sp>
        <p:nvSpPr>
          <p:cNvPr id="3" name="Footer Placeholder 2">
            <a:extLst>
              <a:ext uri="{FF2B5EF4-FFF2-40B4-BE49-F238E27FC236}">
                <a16:creationId xmlns:a16="http://schemas.microsoft.com/office/drawing/2014/main" id="{6E07A132-E2EC-9727-8FED-67261E800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6D805-A704-9731-2CDE-5BAE9B97B60B}"/>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215775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2C84A-102D-09DB-A7A1-AAD81B528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E2CF46-4A66-C1A3-D944-08FC07130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7A2035-9CE4-B40E-FF99-DB0BC7697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73AA9-868F-1D6A-8453-C8737F6DBB49}"/>
              </a:ext>
            </a:extLst>
          </p:cNvPr>
          <p:cNvSpPr>
            <a:spLocks noGrp="1"/>
          </p:cNvSpPr>
          <p:nvPr>
            <p:ph type="dt" sz="half" idx="10"/>
          </p:nvPr>
        </p:nvSpPr>
        <p:spPr/>
        <p:txBody>
          <a:bodyPr/>
          <a:lstStyle/>
          <a:p>
            <a:fld id="{9DA9A821-B90E-4073-8A1D-41279B3E2EEC}" type="datetimeFigureOut">
              <a:rPr lang="en-US" smtClean="0"/>
              <a:t>4/1/2025</a:t>
            </a:fld>
            <a:endParaRPr lang="en-US"/>
          </a:p>
        </p:txBody>
      </p:sp>
      <p:sp>
        <p:nvSpPr>
          <p:cNvPr id="6" name="Footer Placeholder 5">
            <a:extLst>
              <a:ext uri="{FF2B5EF4-FFF2-40B4-BE49-F238E27FC236}">
                <a16:creationId xmlns:a16="http://schemas.microsoft.com/office/drawing/2014/main" id="{B3F1BC27-8625-32C9-D1F4-C7C9899D8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FA8924-FE77-B766-B7FE-3BE5021ED772}"/>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393305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F155-986F-252B-13CB-F2B96ABDCF28}"/>
              </a:ext>
            </a:extLst>
          </p:cNvPr>
          <p:cNvSpPr>
            <a:spLocks noGrp="1"/>
          </p:cNvSpPr>
          <p:nvPr>
            <p:ph type="title"/>
          </p:nvPr>
        </p:nvSpPr>
        <p:spPr>
          <a:xfrm>
            <a:off x="839788" y="987424"/>
            <a:ext cx="3932237" cy="127451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4A06E6B-0EDF-8275-55AB-7DEB7FC328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6B0089-E426-EE1F-15E3-ADA06C2B2DA3}"/>
              </a:ext>
            </a:extLst>
          </p:cNvPr>
          <p:cNvSpPr>
            <a:spLocks noGrp="1"/>
          </p:cNvSpPr>
          <p:nvPr>
            <p:ph type="body" sz="half" idx="2"/>
          </p:nvPr>
        </p:nvSpPr>
        <p:spPr>
          <a:xfrm>
            <a:off x="839788" y="2370220"/>
            <a:ext cx="3932237" cy="34987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BF8A2-5135-199A-63DE-D28C1B1188D6}"/>
              </a:ext>
            </a:extLst>
          </p:cNvPr>
          <p:cNvSpPr>
            <a:spLocks noGrp="1"/>
          </p:cNvSpPr>
          <p:nvPr>
            <p:ph type="dt" sz="half" idx="10"/>
          </p:nvPr>
        </p:nvSpPr>
        <p:spPr/>
        <p:txBody>
          <a:bodyPr/>
          <a:lstStyle/>
          <a:p>
            <a:fld id="{9DA9A821-B90E-4073-8A1D-41279B3E2EEC}" type="datetimeFigureOut">
              <a:rPr lang="en-US" smtClean="0"/>
              <a:t>4/1/2025</a:t>
            </a:fld>
            <a:endParaRPr lang="en-US"/>
          </a:p>
        </p:txBody>
      </p:sp>
      <p:sp>
        <p:nvSpPr>
          <p:cNvPr id="6" name="Footer Placeholder 5">
            <a:extLst>
              <a:ext uri="{FF2B5EF4-FFF2-40B4-BE49-F238E27FC236}">
                <a16:creationId xmlns:a16="http://schemas.microsoft.com/office/drawing/2014/main" id="{5BDDCD97-05C0-0D93-CC2F-A0400CA16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6BD7A-D4F8-CCC1-668A-E87B6401A97A}"/>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67270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sv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text, outdoor, old&#10;&#10;Description automatically generated">
            <a:extLst>
              <a:ext uri="{FF2B5EF4-FFF2-40B4-BE49-F238E27FC236}">
                <a16:creationId xmlns:a16="http://schemas.microsoft.com/office/drawing/2014/main" id="{EF370462-0ABC-D94E-D220-B8FEDBFAAFE9}"/>
              </a:ext>
            </a:extLst>
          </p:cNvPr>
          <p:cNvPicPr>
            <a:picLocks noChangeAspect="1"/>
          </p:cNvPicPr>
          <p:nvPr userDrawn="1"/>
        </p:nvPicPr>
        <p:blipFill>
          <a:blip r:embed="rId13">
            <a:alphaModFix amt="13000"/>
            <a:extLst>
              <a:ext uri="{28A0092B-C50C-407E-A947-70E740481C1C}">
                <a14:useLocalDpi xmlns:a14="http://schemas.microsoft.com/office/drawing/2010/main" val="0"/>
              </a:ext>
            </a:extLst>
          </a:blip>
          <a:srcRect l="4967" r="4680" b="36544"/>
          <a:stretch/>
        </p:blipFill>
        <p:spPr>
          <a:xfrm>
            <a:off x="1" y="0"/>
            <a:ext cx="12192000" cy="6858000"/>
          </a:xfrm>
          <a:prstGeom prst="rect">
            <a:avLst/>
          </a:prstGeom>
        </p:spPr>
      </p:pic>
      <p:sp>
        <p:nvSpPr>
          <p:cNvPr id="2" name="Title Placeholder 1">
            <a:extLst>
              <a:ext uri="{FF2B5EF4-FFF2-40B4-BE49-F238E27FC236}">
                <a16:creationId xmlns:a16="http://schemas.microsoft.com/office/drawing/2014/main" id="{07CB0ADA-C5D1-185A-1A62-46F5D6F1993A}"/>
              </a:ext>
            </a:extLst>
          </p:cNvPr>
          <p:cNvSpPr>
            <a:spLocks noGrp="1"/>
          </p:cNvSpPr>
          <p:nvPr>
            <p:ph type="title"/>
          </p:nvPr>
        </p:nvSpPr>
        <p:spPr>
          <a:xfrm>
            <a:off x="838200" y="96260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99ACC6-BAEE-8CEB-0530-BE2DE9132991}"/>
              </a:ext>
            </a:extLst>
          </p:cNvPr>
          <p:cNvSpPr>
            <a:spLocks noGrp="1"/>
          </p:cNvSpPr>
          <p:nvPr>
            <p:ph type="body" idx="1"/>
          </p:nvPr>
        </p:nvSpPr>
        <p:spPr>
          <a:xfrm>
            <a:off x="838200" y="2454442"/>
            <a:ext cx="10515600" cy="37225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8E268C-915E-2C22-A466-4D1301D0AE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A9A821-B90E-4073-8A1D-41279B3E2EEC}" type="datetimeFigureOut">
              <a:rPr lang="en-US" smtClean="0"/>
              <a:t>4/1/2025</a:t>
            </a:fld>
            <a:endParaRPr lang="en-US"/>
          </a:p>
        </p:txBody>
      </p:sp>
      <p:sp>
        <p:nvSpPr>
          <p:cNvPr id="5" name="Footer Placeholder 4">
            <a:extLst>
              <a:ext uri="{FF2B5EF4-FFF2-40B4-BE49-F238E27FC236}">
                <a16:creationId xmlns:a16="http://schemas.microsoft.com/office/drawing/2014/main" id="{7FB5F412-E639-2005-20D7-0A5588E31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pic>
        <p:nvPicPr>
          <p:cNvPr id="11" name="Picture 10" descr="A picture containing text, outdoor, old">
            <a:extLst>
              <a:ext uri="{FF2B5EF4-FFF2-40B4-BE49-F238E27FC236}">
                <a16:creationId xmlns:a16="http://schemas.microsoft.com/office/drawing/2014/main" id="{75716D56-3748-2531-23C7-48377D621221}"/>
              </a:ext>
            </a:extLst>
          </p:cNvPr>
          <p:cNvPicPr>
            <a:picLocks noChangeAspect="1"/>
          </p:cNvPicPr>
          <p:nvPr userDrawn="1"/>
        </p:nvPicPr>
        <p:blipFill>
          <a:blip r:embed="rId13">
            <a:alphaModFix amt="50000"/>
            <a:extLst>
              <a:ext uri="{28A0092B-C50C-407E-A947-70E740481C1C}">
                <a14:useLocalDpi xmlns:a14="http://schemas.microsoft.com/office/drawing/2010/main" val="0"/>
              </a:ext>
            </a:extLst>
          </a:blip>
          <a:srcRect l="4967" r="4680" b="91093"/>
          <a:stretch/>
        </p:blipFill>
        <p:spPr>
          <a:xfrm>
            <a:off x="0" y="0"/>
            <a:ext cx="12192000" cy="962608"/>
          </a:xfrm>
          <a:prstGeom prst="rect">
            <a:avLst/>
          </a:prstGeom>
        </p:spPr>
      </p:pic>
      <p:sp>
        <p:nvSpPr>
          <p:cNvPr id="6" name="Slide Number Placeholder 5">
            <a:extLst>
              <a:ext uri="{FF2B5EF4-FFF2-40B4-BE49-F238E27FC236}">
                <a16:creationId xmlns:a16="http://schemas.microsoft.com/office/drawing/2014/main" id="{70D691D0-376F-F04F-72B7-A17613465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A5F21F-C508-468F-9931-6B4118C75A16}" type="slidenum">
              <a:rPr lang="en-US" smtClean="0"/>
              <a:t>‹#›</a:t>
            </a:fld>
            <a:endParaRPr lang="en-US"/>
          </a:p>
        </p:txBody>
      </p:sp>
      <p:pic>
        <p:nvPicPr>
          <p:cNvPr id="12" name="Graphic 11">
            <a:extLst>
              <a:ext uri="{FF2B5EF4-FFF2-40B4-BE49-F238E27FC236}">
                <a16:creationId xmlns:a16="http://schemas.microsoft.com/office/drawing/2014/main" id="{AA60013B-B476-3230-ED86-FE8FE5697DC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1682" y="253579"/>
            <a:ext cx="2588559" cy="494047"/>
          </a:xfrm>
          <a:prstGeom prst="rect">
            <a:avLst/>
          </a:prstGeom>
        </p:spPr>
      </p:pic>
      <p:pic>
        <p:nvPicPr>
          <p:cNvPr id="14" name="Graphic 13">
            <a:extLst>
              <a:ext uri="{FF2B5EF4-FFF2-40B4-BE49-F238E27FC236}">
                <a16:creationId xmlns:a16="http://schemas.microsoft.com/office/drawing/2014/main" id="{6F7D36D0-2B4F-F347-257C-E305A9A5CAA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38600" y="347121"/>
            <a:ext cx="7691718" cy="313237"/>
          </a:xfrm>
          <a:prstGeom prst="rect">
            <a:avLst/>
          </a:prstGeom>
        </p:spPr>
      </p:pic>
    </p:spTree>
    <p:extLst>
      <p:ext uri="{BB962C8B-B14F-4D97-AF65-F5344CB8AC3E}">
        <p14:creationId xmlns:p14="http://schemas.microsoft.com/office/powerpoint/2010/main" val="38670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mshomecorp.com/federal-programs/home/CHDO/"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hudexchange.info/programs/home/" TargetMode="External"/><Relationship Id="rId2" Type="http://schemas.openxmlformats.org/officeDocument/2006/relationships/hyperlink" Target="https://www.mshomecorp.com/federal-programs/housing-developmen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outdoor, old&#10;&#10;Description automatically generated">
            <a:extLst>
              <a:ext uri="{FF2B5EF4-FFF2-40B4-BE49-F238E27FC236}">
                <a16:creationId xmlns:a16="http://schemas.microsoft.com/office/drawing/2014/main" id="{55D3F037-F14E-D2CB-C9D4-F5AABB65C82B}"/>
              </a:ext>
            </a:extLst>
          </p:cNvPr>
          <p:cNvPicPr>
            <a:picLocks noChangeAspect="1"/>
          </p:cNvPicPr>
          <p:nvPr/>
        </p:nvPicPr>
        <p:blipFill>
          <a:blip r:embed="rId2">
            <a:extLst>
              <a:ext uri="{28A0092B-C50C-407E-A947-70E740481C1C}">
                <a14:useLocalDpi xmlns:a14="http://schemas.microsoft.com/office/drawing/2010/main" val="0"/>
              </a:ext>
            </a:extLst>
          </a:blip>
          <a:srcRect l="10382" t="11926" r="153" b="110"/>
          <a:stretch/>
        </p:blipFill>
        <p:spPr>
          <a:xfrm>
            <a:off x="647699" y="1603208"/>
            <a:ext cx="5570621" cy="4474744"/>
          </a:xfrm>
          <a:prstGeom prst="rect">
            <a:avLst/>
          </a:prstGeom>
        </p:spPr>
      </p:pic>
      <p:pic>
        <p:nvPicPr>
          <p:cNvPr id="5" name="Graphic 4">
            <a:extLst>
              <a:ext uri="{FF2B5EF4-FFF2-40B4-BE49-F238E27FC236}">
                <a16:creationId xmlns:a16="http://schemas.microsoft.com/office/drawing/2014/main" id="{2FF68798-B49D-2B74-0F99-B836CB10196F}"/>
              </a:ext>
            </a:extLst>
          </p:cNvPr>
          <p:cNvPicPr>
            <a:picLocks noChangeAspect="1"/>
          </p:cNvPicPr>
          <p:nvPr/>
        </p:nvPicPr>
        <p:blipFill>
          <a:blip r:embed="rId3">
            <a:extLst>
              <a:ext uri="{96DAC541-7B7A-43D3-8B79-37D633B846F1}">
                <asvg:svgBlip xmlns:asvg="http://schemas.microsoft.com/office/drawing/2016/SVG/main" r:embed="rId4"/>
              </a:ext>
            </a:extLst>
          </a:blip>
          <a:srcRect b="25921"/>
          <a:stretch/>
        </p:blipFill>
        <p:spPr>
          <a:xfrm>
            <a:off x="6494546" y="2519541"/>
            <a:ext cx="5291667" cy="2642078"/>
          </a:xfrm>
          <a:prstGeom prst="rect">
            <a:avLst/>
          </a:prstGeom>
        </p:spPr>
      </p:pic>
    </p:spTree>
    <p:extLst>
      <p:ext uri="{BB962C8B-B14F-4D97-AF65-F5344CB8AC3E}">
        <p14:creationId xmlns:p14="http://schemas.microsoft.com/office/powerpoint/2010/main" val="32237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0E393-4A54-31DA-C51E-4A2C67555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FF274-76FC-8F15-5FC9-A31B2322624A}"/>
              </a:ext>
            </a:extLst>
          </p:cNvPr>
          <p:cNvSpPr>
            <a:spLocks noGrp="1"/>
          </p:cNvSpPr>
          <p:nvPr>
            <p:ph type="title"/>
          </p:nvPr>
        </p:nvSpPr>
        <p:spPr>
          <a:xfrm>
            <a:off x="838200" y="962608"/>
            <a:ext cx="10515600" cy="1098421"/>
          </a:xfrm>
        </p:spPr>
        <p:txBody>
          <a:bodyPr/>
          <a:lstStyle/>
          <a:p>
            <a:r>
              <a:rPr lang="en-US" b="1" dirty="0"/>
              <a:t>Low-Income Representation</a:t>
            </a:r>
            <a:endParaRPr lang="en-US" dirty="0"/>
          </a:p>
        </p:txBody>
      </p:sp>
      <p:sp>
        <p:nvSpPr>
          <p:cNvPr id="3" name="Content Placeholder 2">
            <a:extLst>
              <a:ext uri="{FF2B5EF4-FFF2-40B4-BE49-F238E27FC236}">
                <a16:creationId xmlns:a16="http://schemas.microsoft.com/office/drawing/2014/main" id="{9A0F3981-073F-8461-3E78-FC3D95204734}"/>
              </a:ext>
            </a:extLst>
          </p:cNvPr>
          <p:cNvSpPr>
            <a:spLocks noGrp="1"/>
          </p:cNvSpPr>
          <p:nvPr>
            <p:ph idx="1"/>
          </p:nvPr>
        </p:nvSpPr>
        <p:spPr>
          <a:xfrm>
            <a:off x="838200" y="2061029"/>
            <a:ext cx="10515600" cy="4296228"/>
          </a:xfrm>
        </p:spPr>
        <p:txBody>
          <a:bodyPr>
            <a:normAutofit/>
          </a:bodyPr>
          <a:lstStyle/>
          <a:p>
            <a:pPr marL="0" indent="0">
              <a:spcAft>
                <a:spcPts val="600"/>
              </a:spcAft>
              <a:buNone/>
            </a:pPr>
            <a:r>
              <a:rPr lang="en-US" dirty="0">
                <a:latin typeface="Google Sans"/>
              </a:rPr>
              <a:t>There are three ways to meet this requirement:</a:t>
            </a:r>
          </a:p>
          <a:p>
            <a:r>
              <a:rPr lang="en-US" b="1" dirty="0">
                <a:latin typeface="Google Sans"/>
              </a:rPr>
              <a:t>Residents of a low-income neighborhood in the community</a:t>
            </a:r>
          </a:p>
          <a:p>
            <a:pPr lvl="1"/>
            <a:r>
              <a:rPr lang="en-US" dirty="0">
                <a:latin typeface="Google Sans"/>
              </a:rPr>
              <a:t>Low-income neighborhoods are defined as neighborhoods where 51% or more of the residents are low-income. </a:t>
            </a:r>
          </a:p>
          <a:p>
            <a:r>
              <a:rPr lang="en-US" b="1" dirty="0">
                <a:latin typeface="Google Sans"/>
              </a:rPr>
              <a:t>Low-income residents of the community</a:t>
            </a:r>
          </a:p>
          <a:p>
            <a:pPr lvl="1"/>
            <a:r>
              <a:rPr lang="en-US" dirty="0">
                <a:latin typeface="Google Sans"/>
              </a:rPr>
              <a:t>Low-income resident of low-income neighborhood (household income is below 80% of AMI)</a:t>
            </a:r>
          </a:p>
          <a:p>
            <a:r>
              <a:rPr lang="en-US" b="1" dirty="0">
                <a:latin typeface="Google Sans"/>
              </a:rPr>
              <a:t>Elected representative of low-income neighborhood organizations</a:t>
            </a:r>
          </a:p>
          <a:p>
            <a:pPr lvl="1"/>
            <a:r>
              <a:rPr lang="en-US" dirty="0">
                <a:latin typeface="Google Sans"/>
              </a:rPr>
              <a:t>Organization is composed of residents of a low-income neighborhood</a:t>
            </a:r>
            <a:r>
              <a:rPr lang="en-US" dirty="0"/>
              <a:t>. </a:t>
            </a:r>
          </a:p>
          <a:p>
            <a:endParaRPr lang="en-US" dirty="0"/>
          </a:p>
        </p:txBody>
      </p:sp>
    </p:spTree>
    <p:extLst>
      <p:ext uri="{BB962C8B-B14F-4D97-AF65-F5344CB8AC3E}">
        <p14:creationId xmlns:p14="http://schemas.microsoft.com/office/powerpoint/2010/main" val="247532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AC4F-0554-09C6-571B-47CD05E01944}"/>
              </a:ext>
            </a:extLst>
          </p:cNvPr>
          <p:cNvSpPr>
            <a:spLocks noGrp="1"/>
          </p:cNvSpPr>
          <p:nvPr>
            <p:ph type="title"/>
          </p:nvPr>
        </p:nvSpPr>
        <p:spPr/>
        <p:txBody>
          <a:bodyPr/>
          <a:lstStyle/>
          <a:p>
            <a:r>
              <a:rPr lang="en-US" b="1" dirty="0"/>
              <a:t>Public Sector Limitations:</a:t>
            </a:r>
            <a:endParaRPr lang="en-US" dirty="0"/>
          </a:p>
        </p:txBody>
      </p:sp>
      <p:sp>
        <p:nvSpPr>
          <p:cNvPr id="3" name="Content Placeholder 2">
            <a:extLst>
              <a:ext uri="{FF2B5EF4-FFF2-40B4-BE49-F238E27FC236}">
                <a16:creationId xmlns:a16="http://schemas.microsoft.com/office/drawing/2014/main" id="{0243BE92-161D-A614-FAEC-2FC16E5461C9}"/>
              </a:ext>
            </a:extLst>
          </p:cNvPr>
          <p:cNvSpPr>
            <a:spLocks noGrp="1"/>
          </p:cNvSpPr>
          <p:nvPr>
            <p:ph idx="1"/>
          </p:nvPr>
        </p:nvSpPr>
        <p:spPr>
          <a:xfrm>
            <a:off x="838200" y="2148114"/>
            <a:ext cx="10515600" cy="4252686"/>
          </a:xfrm>
        </p:spPr>
        <p:txBody>
          <a:bodyPr>
            <a:normAutofit/>
          </a:bodyPr>
          <a:lstStyle/>
          <a:p>
            <a:r>
              <a:rPr lang="en-US" b="1" dirty="0">
                <a:latin typeface="Google Sans"/>
              </a:rPr>
              <a:t>Elected Officials: </a:t>
            </a:r>
            <a:r>
              <a:rPr lang="en-US" dirty="0">
                <a:latin typeface="Google Sans"/>
              </a:rPr>
              <a:t>Council members, aldermen, school board members, etc. </a:t>
            </a:r>
          </a:p>
          <a:p>
            <a:r>
              <a:rPr lang="en-US" b="1" dirty="0">
                <a:latin typeface="Google Sans"/>
              </a:rPr>
              <a:t>Appointed Public Officials: </a:t>
            </a:r>
            <a:r>
              <a:rPr lang="en-US" dirty="0">
                <a:latin typeface="Google Sans"/>
              </a:rPr>
              <a:t>Members of a planning, zoning, regulatory, or advisory board that are appointed by a state official</a:t>
            </a:r>
          </a:p>
          <a:p>
            <a:r>
              <a:rPr lang="en-US" b="1" dirty="0">
                <a:latin typeface="Google Sans"/>
              </a:rPr>
              <a:t>Public Employees: </a:t>
            </a:r>
            <a:r>
              <a:rPr lang="en-US" dirty="0">
                <a:latin typeface="Google Sans"/>
              </a:rPr>
              <a:t>All employees of public agencies (ex: schools, water &amp; sewer, tax assessor office, etc.)</a:t>
            </a:r>
          </a:p>
          <a:p>
            <a:r>
              <a:rPr lang="en-US" b="1" dirty="0">
                <a:latin typeface="Google Sans"/>
              </a:rPr>
              <a:t>Appointed by a State Official </a:t>
            </a:r>
            <a:r>
              <a:rPr lang="en-US" dirty="0">
                <a:latin typeface="Google Sans"/>
              </a:rPr>
              <a:t>to serve on the CHDO board</a:t>
            </a:r>
          </a:p>
          <a:p>
            <a:r>
              <a:rPr lang="en-US" dirty="0">
                <a:latin typeface="Google Sans"/>
              </a:rPr>
              <a:t>Members of the board appointed by public officials cannot select other members of the board. </a:t>
            </a:r>
          </a:p>
          <a:p>
            <a:endParaRPr lang="en-US" dirty="0"/>
          </a:p>
        </p:txBody>
      </p:sp>
    </p:spTree>
    <p:extLst>
      <p:ext uri="{BB962C8B-B14F-4D97-AF65-F5344CB8AC3E}">
        <p14:creationId xmlns:p14="http://schemas.microsoft.com/office/powerpoint/2010/main" val="73661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E444C-BB07-2D47-BA15-8E3D83B248DB}"/>
              </a:ext>
            </a:extLst>
          </p:cNvPr>
          <p:cNvSpPr>
            <a:spLocks noGrp="1"/>
          </p:cNvSpPr>
          <p:nvPr>
            <p:ph type="title"/>
          </p:nvPr>
        </p:nvSpPr>
        <p:spPr/>
        <p:txBody>
          <a:bodyPr/>
          <a:lstStyle/>
          <a:p>
            <a:r>
              <a:rPr lang="en-US" b="1" dirty="0"/>
              <a:t>Remaining Board Structure</a:t>
            </a:r>
            <a:endParaRPr lang="en-US" dirty="0"/>
          </a:p>
        </p:txBody>
      </p:sp>
      <p:sp>
        <p:nvSpPr>
          <p:cNvPr id="3" name="Content Placeholder 2">
            <a:extLst>
              <a:ext uri="{FF2B5EF4-FFF2-40B4-BE49-F238E27FC236}">
                <a16:creationId xmlns:a16="http://schemas.microsoft.com/office/drawing/2014/main" id="{E0A5A424-CADB-9C78-4AC8-32443BDF5AA7}"/>
              </a:ext>
            </a:extLst>
          </p:cNvPr>
          <p:cNvSpPr>
            <a:spLocks noGrp="1"/>
          </p:cNvSpPr>
          <p:nvPr>
            <p:ph idx="1"/>
          </p:nvPr>
        </p:nvSpPr>
        <p:spPr/>
        <p:txBody>
          <a:bodyPr/>
          <a:lstStyle/>
          <a:p>
            <a:r>
              <a:rPr lang="en-US" dirty="0">
                <a:latin typeface="Google Sans"/>
              </a:rPr>
              <a:t>The remaining balance is unrestricted and comprised of those willing to contribute and share their professional expertise. </a:t>
            </a:r>
          </a:p>
          <a:p>
            <a:r>
              <a:rPr lang="en-US" dirty="0">
                <a:latin typeface="Google Sans"/>
              </a:rPr>
              <a:t>May include: </a:t>
            </a:r>
          </a:p>
          <a:p>
            <a:pPr lvl="1"/>
            <a:r>
              <a:rPr lang="en-US" sz="2800" dirty="0">
                <a:latin typeface="Google Sans"/>
              </a:rPr>
              <a:t>Human and social service providers</a:t>
            </a:r>
          </a:p>
          <a:p>
            <a:pPr lvl="1"/>
            <a:r>
              <a:rPr lang="en-US" sz="2800" dirty="0">
                <a:latin typeface="Google Sans"/>
              </a:rPr>
              <a:t>Lenders</a:t>
            </a:r>
          </a:p>
          <a:p>
            <a:pPr lvl="1"/>
            <a:r>
              <a:rPr lang="en-US" sz="2800" dirty="0">
                <a:latin typeface="Google Sans"/>
              </a:rPr>
              <a:t>Realtors</a:t>
            </a:r>
          </a:p>
          <a:p>
            <a:pPr lvl="1"/>
            <a:r>
              <a:rPr lang="en-US" sz="2800" dirty="0">
                <a:latin typeface="Google Sans"/>
              </a:rPr>
              <a:t>Individuals with access to philanthropic resources </a:t>
            </a:r>
          </a:p>
          <a:p>
            <a:endParaRPr lang="en-US" dirty="0"/>
          </a:p>
        </p:txBody>
      </p:sp>
    </p:spTree>
    <p:extLst>
      <p:ext uri="{BB962C8B-B14F-4D97-AF65-F5344CB8AC3E}">
        <p14:creationId xmlns:p14="http://schemas.microsoft.com/office/powerpoint/2010/main" val="1325312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E5D9-8458-7B26-AC3C-56434D80D728}"/>
              </a:ext>
            </a:extLst>
          </p:cNvPr>
          <p:cNvSpPr>
            <a:spLocks noGrp="1"/>
          </p:cNvSpPr>
          <p:nvPr>
            <p:ph type="title"/>
          </p:nvPr>
        </p:nvSpPr>
        <p:spPr/>
        <p:txBody>
          <a:bodyPr/>
          <a:lstStyle/>
          <a:p>
            <a:r>
              <a:rPr lang="en-US" b="1" dirty="0"/>
              <a:t>Sponsorship/Independence Requirements</a:t>
            </a:r>
            <a:r>
              <a:rPr lang="en-US" dirty="0"/>
              <a:t>	</a:t>
            </a:r>
          </a:p>
        </p:txBody>
      </p:sp>
      <p:graphicFrame>
        <p:nvGraphicFramePr>
          <p:cNvPr id="5" name="Content Placeholder 2">
            <a:extLst>
              <a:ext uri="{FF2B5EF4-FFF2-40B4-BE49-F238E27FC236}">
                <a16:creationId xmlns:a16="http://schemas.microsoft.com/office/drawing/2014/main" id="{E50417C6-CB86-F2C1-B7C1-D7CBB4748FD5}"/>
              </a:ext>
            </a:extLst>
          </p:cNvPr>
          <p:cNvGraphicFramePr>
            <a:graphicFrameLocks noGrp="1"/>
          </p:cNvGraphicFramePr>
          <p:nvPr>
            <p:ph idx="1"/>
            <p:extLst>
              <p:ext uri="{D42A27DB-BD31-4B8C-83A1-F6EECF244321}">
                <p14:modId xmlns:p14="http://schemas.microsoft.com/office/powerpoint/2010/main" val="2828673509"/>
              </p:ext>
            </p:extLst>
          </p:nvPr>
        </p:nvGraphicFramePr>
        <p:xfrm>
          <a:off x="838200" y="2454442"/>
          <a:ext cx="10515600" cy="372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01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704D-FED1-69AF-DE3D-189E3D90C6E3}"/>
              </a:ext>
            </a:extLst>
          </p:cNvPr>
          <p:cNvSpPr>
            <a:spLocks noGrp="1"/>
          </p:cNvSpPr>
          <p:nvPr>
            <p:ph type="title"/>
          </p:nvPr>
        </p:nvSpPr>
        <p:spPr>
          <a:xfrm>
            <a:off x="838200" y="962609"/>
            <a:ext cx="10515600" cy="982306"/>
          </a:xfrm>
        </p:spPr>
        <p:txBody>
          <a:bodyPr/>
          <a:lstStyle/>
          <a:p>
            <a:r>
              <a:rPr lang="en-US" sz="4400" b="1"/>
              <a:t>Creation or Sponsorship by a For-Profit</a:t>
            </a:r>
            <a:endParaRPr lang="en-US" dirty="0"/>
          </a:p>
        </p:txBody>
      </p:sp>
      <p:sp>
        <p:nvSpPr>
          <p:cNvPr id="3" name="Content Placeholder 2">
            <a:extLst>
              <a:ext uri="{FF2B5EF4-FFF2-40B4-BE49-F238E27FC236}">
                <a16:creationId xmlns:a16="http://schemas.microsoft.com/office/drawing/2014/main" id="{8C9419DB-2A13-0BF6-F2CB-0B919C8BA748}"/>
              </a:ext>
            </a:extLst>
          </p:cNvPr>
          <p:cNvSpPr>
            <a:spLocks noGrp="1"/>
          </p:cNvSpPr>
          <p:nvPr>
            <p:ph idx="1"/>
          </p:nvPr>
        </p:nvSpPr>
        <p:spPr>
          <a:xfrm>
            <a:off x="838200" y="1944915"/>
            <a:ext cx="10515600" cy="4232047"/>
          </a:xfrm>
        </p:spPr>
        <p:txBody>
          <a:bodyPr>
            <a:normAutofit fontScale="92500" lnSpcReduction="10000"/>
          </a:bodyPr>
          <a:lstStyle/>
          <a:p>
            <a:pPr>
              <a:spcAft>
                <a:spcPts val="1200"/>
              </a:spcAft>
            </a:pPr>
            <a:r>
              <a:rPr lang="en-US" dirty="0">
                <a:latin typeface="Google Sans"/>
              </a:rPr>
              <a:t>The for-profit’s primary purpose may not be the development or management of housing (evidenced in their by-laws.) </a:t>
            </a:r>
          </a:p>
          <a:p>
            <a:pPr>
              <a:spcAft>
                <a:spcPts val="600"/>
              </a:spcAft>
            </a:pPr>
            <a:r>
              <a:rPr lang="en-US" dirty="0">
                <a:latin typeface="Google Sans"/>
              </a:rPr>
              <a:t>CHDO’s must retain complete independence. </a:t>
            </a:r>
          </a:p>
          <a:p>
            <a:pPr lvl="1">
              <a:spcAft>
                <a:spcPts val="1200"/>
              </a:spcAft>
            </a:pPr>
            <a:r>
              <a:rPr lang="en-US" dirty="0">
                <a:latin typeface="Google Sans"/>
              </a:rPr>
              <a:t>Must be free to contract goods and services from any vendor</a:t>
            </a:r>
          </a:p>
          <a:p>
            <a:pPr>
              <a:spcAft>
                <a:spcPts val="600"/>
              </a:spcAft>
            </a:pPr>
            <a:r>
              <a:rPr lang="en-US" dirty="0">
                <a:latin typeface="Google Sans"/>
              </a:rPr>
              <a:t>For-profit </a:t>
            </a:r>
            <a:r>
              <a:rPr lang="en-US" u="sng" dirty="0">
                <a:latin typeface="Google Sans"/>
              </a:rPr>
              <a:t>may not </a:t>
            </a:r>
            <a:r>
              <a:rPr lang="en-US" dirty="0">
                <a:latin typeface="Google Sans"/>
              </a:rPr>
              <a:t>appoint more than 1/3</a:t>
            </a:r>
            <a:r>
              <a:rPr lang="en-US" baseline="30000" dirty="0">
                <a:latin typeface="Google Sans"/>
              </a:rPr>
              <a:t>rd</a:t>
            </a:r>
            <a:r>
              <a:rPr lang="en-US" dirty="0">
                <a:latin typeface="Google Sans"/>
              </a:rPr>
              <a:t> of the CHDO’s board.</a:t>
            </a:r>
          </a:p>
          <a:p>
            <a:pPr lvl="1">
              <a:spcAft>
                <a:spcPts val="1200"/>
              </a:spcAft>
            </a:pPr>
            <a:r>
              <a:rPr lang="en-US" dirty="0">
                <a:latin typeface="Google Sans"/>
              </a:rPr>
              <a:t>The members may not appoint the remaining 2/3</a:t>
            </a:r>
            <a:r>
              <a:rPr lang="en-US" baseline="30000" dirty="0">
                <a:latin typeface="Google Sans"/>
              </a:rPr>
              <a:t>rds </a:t>
            </a:r>
            <a:r>
              <a:rPr lang="en-US" dirty="0">
                <a:latin typeface="Google Sans"/>
              </a:rPr>
              <a:t>of the board members </a:t>
            </a:r>
          </a:p>
          <a:p>
            <a:r>
              <a:rPr lang="en-US" dirty="0">
                <a:latin typeface="Google Sans"/>
              </a:rPr>
              <a:t>For-profit officers/employees are prohibited as serving as officers or employees of the CHDO. </a:t>
            </a:r>
          </a:p>
          <a:p>
            <a:pPr lvl="1"/>
            <a:r>
              <a:rPr lang="en-US" dirty="0">
                <a:latin typeface="Google Sans"/>
              </a:rPr>
              <a:t>Use of for-profit office space is prohibited</a:t>
            </a:r>
          </a:p>
        </p:txBody>
      </p:sp>
    </p:spTree>
    <p:extLst>
      <p:ext uri="{BB962C8B-B14F-4D97-AF65-F5344CB8AC3E}">
        <p14:creationId xmlns:p14="http://schemas.microsoft.com/office/powerpoint/2010/main" val="4218361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0D77-F933-09C9-1491-E803DBAAB188}"/>
              </a:ext>
            </a:extLst>
          </p:cNvPr>
          <p:cNvSpPr>
            <a:spLocks noGrp="1"/>
          </p:cNvSpPr>
          <p:nvPr>
            <p:ph type="title"/>
          </p:nvPr>
        </p:nvSpPr>
        <p:spPr>
          <a:xfrm>
            <a:off x="838199" y="962608"/>
            <a:ext cx="10787743" cy="1325563"/>
          </a:xfrm>
        </p:spPr>
        <p:txBody>
          <a:bodyPr>
            <a:normAutofit/>
          </a:bodyPr>
          <a:lstStyle/>
          <a:p>
            <a:r>
              <a:rPr lang="en-US" sz="4000" b="1" dirty="0"/>
              <a:t>Sponsorship by a Religious Organization</a:t>
            </a:r>
            <a:endParaRPr lang="en-US" sz="4000" dirty="0"/>
          </a:p>
        </p:txBody>
      </p:sp>
      <p:sp>
        <p:nvSpPr>
          <p:cNvPr id="3" name="Content Placeholder 2">
            <a:extLst>
              <a:ext uri="{FF2B5EF4-FFF2-40B4-BE49-F238E27FC236}">
                <a16:creationId xmlns:a16="http://schemas.microsoft.com/office/drawing/2014/main" id="{5035B149-21E5-2809-45E8-5FE945014B07}"/>
              </a:ext>
            </a:extLst>
          </p:cNvPr>
          <p:cNvSpPr>
            <a:spLocks noGrp="1"/>
          </p:cNvSpPr>
          <p:nvPr>
            <p:ph idx="1"/>
          </p:nvPr>
        </p:nvSpPr>
        <p:spPr>
          <a:xfrm>
            <a:off x="838200" y="2288171"/>
            <a:ext cx="10515600" cy="3888791"/>
          </a:xfrm>
        </p:spPr>
        <p:txBody>
          <a:bodyPr/>
          <a:lstStyle/>
          <a:p>
            <a:r>
              <a:rPr lang="en-US" dirty="0">
                <a:latin typeface="Google Sans"/>
              </a:rPr>
              <a:t>The CHDO must be a separate secular entity from the religious organization </a:t>
            </a:r>
          </a:p>
          <a:p>
            <a:r>
              <a:rPr lang="en-US" dirty="0">
                <a:latin typeface="Google Sans"/>
              </a:rPr>
              <a:t>Membership available to all persons regardless of religion or membership criteria</a:t>
            </a:r>
          </a:p>
          <a:p>
            <a:r>
              <a:rPr lang="en-US" dirty="0">
                <a:latin typeface="Google Sans"/>
              </a:rPr>
              <a:t>Must be evidenced by its by-laws, charter or articles of incorporation </a:t>
            </a:r>
          </a:p>
          <a:p>
            <a:endParaRPr lang="en-US" dirty="0"/>
          </a:p>
        </p:txBody>
      </p:sp>
    </p:spTree>
    <p:extLst>
      <p:ext uri="{BB962C8B-B14F-4D97-AF65-F5344CB8AC3E}">
        <p14:creationId xmlns:p14="http://schemas.microsoft.com/office/powerpoint/2010/main" val="1670313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8AD6-0A86-F0FD-B786-E0FA634AEF05}"/>
              </a:ext>
            </a:extLst>
          </p:cNvPr>
          <p:cNvSpPr>
            <a:spLocks noGrp="1"/>
          </p:cNvSpPr>
          <p:nvPr>
            <p:ph type="title"/>
          </p:nvPr>
        </p:nvSpPr>
        <p:spPr>
          <a:xfrm>
            <a:off x="838200" y="2766218"/>
            <a:ext cx="10515600" cy="1325563"/>
          </a:xfrm>
        </p:spPr>
        <p:txBody>
          <a:bodyPr/>
          <a:lstStyle/>
          <a:p>
            <a:pPr algn="ctr"/>
            <a:r>
              <a:rPr lang="en-US" b="1" dirty="0"/>
              <a:t>Capacity and Experience </a:t>
            </a:r>
            <a:endParaRPr lang="en-US" dirty="0"/>
          </a:p>
        </p:txBody>
      </p:sp>
    </p:spTree>
    <p:extLst>
      <p:ext uri="{BB962C8B-B14F-4D97-AF65-F5344CB8AC3E}">
        <p14:creationId xmlns:p14="http://schemas.microsoft.com/office/powerpoint/2010/main" val="151348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B933-C237-6A4D-46B7-9526182E2FC5}"/>
              </a:ext>
            </a:extLst>
          </p:cNvPr>
          <p:cNvSpPr>
            <a:spLocks noGrp="1"/>
          </p:cNvSpPr>
          <p:nvPr>
            <p:ph type="title"/>
          </p:nvPr>
        </p:nvSpPr>
        <p:spPr>
          <a:xfrm>
            <a:off x="838200" y="962609"/>
            <a:ext cx="10515600" cy="982306"/>
          </a:xfrm>
        </p:spPr>
        <p:txBody>
          <a:bodyPr/>
          <a:lstStyle/>
          <a:p>
            <a:r>
              <a:rPr lang="en-US" b="1" dirty="0"/>
              <a:t>CHDO Experience</a:t>
            </a:r>
            <a:endParaRPr lang="en-US" dirty="0"/>
          </a:p>
        </p:txBody>
      </p:sp>
      <p:sp>
        <p:nvSpPr>
          <p:cNvPr id="3" name="Content Placeholder 2">
            <a:extLst>
              <a:ext uri="{FF2B5EF4-FFF2-40B4-BE49-F238E27FC236}">
                <a16:creationId xmlns:a16="http://schemas.microsoft.com/office/drawing/2014/main" id="{520D43A3-13DD-B0C4-22AA-A784CE1B23BB}"/>
              </a:ext>
            </a:extLst>
          </p:cNvPr>
          <p:cNvSpPr>
            <a:spLocks noGrp="1"/>
          </p:cNvSpPr>
          <p:nvPr>
            <p:ph idx="1"/>
          </p:nvPr>
        </p:nvSpPr>
        <p:spPr>
          <a:xfrm>
            <a:off x="838200" y="1944915"/>
            <a:ext cx="10515600" cy="4513942"/>
          </a:xfrm>
        </p:spPr>
        <p:txBody>
          <a:bodyPr>
            <a:normAutofit/>
          </a:bodyPr>
          <a:lstStyle/>
          <a:p>
            <a:pPr>
              <a:spcAft>
                <a:spcPts val="600"/>
              </a:spcAft>
            </a:pPr>
            <a:r>
              <a:rPr lang="en-US" dirty="0">
                <a:latin typeface="Google Sans"/>
              </a:rPr>
              <a:t>CHDO staff must have relevant experience to undertake the proposed project. </a:t>
            </a:r>
          </a:p>
          <a:p>
            <a:pPr>
              <a:spcAft>
                <a:spcPts val="600"/>
              </a:spcAft>
            </a:pPr>
            <a:r>
              <a:rPr lang="en-US" dirty="0">
                <a:latin typeface="Google Sans"/>
              </a:rPr>
              <a:t>Paid staff with expertise and experience to carry out the proposed project</a:t>
            </a:r>
          </a:p>
          <a:p>
            <a:pPr>
              <a:spcAft>
                <a:spcPts val="600"/>
              </a:spcAft>
            </a:pPr>
            <a:r>
              <a:rPr lang="en-US" dirty="0">
                <a:latin typeface="Google Sans"/>
              </a:rPr>
              <a:t>Organization’s track record with past projects.</a:t>
            </a:r>
          </a:p>
          <a:p>
            <a:pPr lvl="1">
              <a:spcAft>
                <a:spcPts val="600"/>
              </a:spcAft>
            </a:pPr>
            <a:r>
              <a:rPr lang="en-US" dirty="0">
                <a:latin typeface="Google Sans"/>
              </a:rPr>
              <a:t>Documentation of past projects will be required </a:t>
            </a:r>
          </a:p>
          <a:p>
            <a:pPr>
              <a:spcAft>
                <a:spcPts val="600"/>
              </a:spcAft>
            </a:pPr>
            <a:r>
              <a:rPr lang="en-US" b="1" dirty="0">
                <a:latin typeface="Google Sans"/>
              </a:rPr>
              <a:t>Example: </a:t>
            </a:r>
            <a:r>
              <a:rPr lang="en-US" dirty="0">
                <a:latin typeface="Google Sans"/>
              </a:rPr>
              <a:t>If the CHDO plans to acquire and manage rental housing, staff will need to have property management experience and or managing HOME assisted housing or other affordable housing. </a:t>
            </a:r>
          </a:p>
          <a:p>
            <a:endParaRPr lang="en-US" dirty="0"/>
          </a:p>
        </p:txBody>
      </p:sp>
    </p:spTree>
    <p:extLst>
      <p:ext uri="{BB962C8B-B14F-4D97-AF65-F5344CB8AC3E}">
        <p14:creationId xmlns:p14="http://schemas.microsoft.com/office/powerpoint/2010/main" val="2228265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6DD2-926B-F782-135C-56287225ED13}"/>
              </a:ext>
            </a:extLst>
          </p:cNvPr>
          <p:cNvSpPr>
            <a:spLocks noGrp="1"/>
          </p:cNvSpPr>
          <p:nvPr>
            <p:ph type="title"/>
          </p:nvPr>
        </p:nvSpPr>
        <p:spPr>
          <a:xfrm>
            <a:off x="838200" y="962608"/>
            <a:ext cx="10515600" cy="1155903"/>
          </a:xfrm>
        </p:spPr>
        <p:txBody>
          <a:bodyPr/>
          <a:lstStyle/>
          <a:p>
            <a:r>
              <a:rPr lang="en-US" b="1" dirty="0"/>
              <a:t>CHDO Capacity</a:t>
            </a:r>
            <a:endParaRPr lang="en-US" dirty="0"/>
          </a:p>
        </p:txBody>
      </p:sp>
      <p:sp>
        <p:nvSpPr>
          <p:cNvPr id="3" name="Content Placeholder 2">
            <a:extLst>
              <a:ext uri="{FF2B5EF4-FFF2-40B4-BE49-F238E27FC236}">
                <a16:creationId xmlns:a16="http://schemas.microsoft.com/office/drawing/2014/main" id="{4018DF5E-4E75-155D-AA7E-092691A03E24}"/>
              </a:ext>
            </a:extLst>
          </p:cNvPr>
          <p:cNvSpPr>
            <a:spLocks noGrp="1"/>
          </p:cNvSpPr>
          <p:nvPr>
            <p:ph idx="1"/>
          </p:nvPr>
        </p:nvSpPr>
        <p:spPr>
          <a:xfrm>
            <a:off x="838200" y="2263366"/>
            <a:ext cx="10515600" cy="3913596"/>
          </a:xfrm>
        </p:spPr>
        <p:txBody>
          <a:bodyPr/>
          <a:lstStyle/>
          <a:p>
            <a:pPr>
              <a:spcAft>
                <a:spcPts val="600"/>
              </a:spcAft>
            </a:pPr>
            <a:r>
              <a:rPr lang="en-US" dirty="0">
                <a:latin typeface="Google Sans"/>
              </a:rPr>
              <a:t>CHDOs must demonstrate the capacity of their key staff to carry out the HOME-assisted activities they are planning.</a:t>
            </a:r>
          </a:p>
          <a:p>
            <a:pPr lvl="1">
              <a:spcAft>
                <a:spcPts val="1200"/>
              </a:spcAft>
            </a:pPr>
            <a:r>
              <a:rPr lang="en-US" sz="2800" dirty="0">
                <a:latin typeface="Google Sans"/>
              </a:rPr>
              <a:t>Paid staff with experience relevant to the role they will undertake</a:t>
            </a:r>
          </a:p>
          <a:p>
            <a:pPr lvl="1">
              <a:spcAft>
                <a:spcPts val="1200"/>
              </a:spcAft>
            </a:pPr>
            <a:r>
              <a:rPr lang="en-US" sz="2800" dirty="0">
                <a:latin typeface="Google Sans"/>
              </a:rPr>
              <a:t>Employees can be full or part-time (W-2, W-4 or 1099)</a:t>
            </a:r>
          </a:p>
          <a:p>
            <a:pPr lvl="1">
              <a:spcAft>
                <a:spcPts val="1200"/>
              </a:spcAft>
            </a:pPr>
            <a:r>
              <a:rPr lang="en-US" sz="2800" dirty="0">
                <a:latin typeface="Google Sans"/>
              </a:rPr>
              <a:t>Employees must be paid by the CHDO</a:t>
            </a:r>
          </a:p>
          <a:p>
            <a:pPr lvl="1">
              <a:spcAft>
                <a:spcPts val="1200"/>
              </a:spcAft>
            </a:pPr>
            <a:r>
              <a:rPr lang="en-US" sz="2800" dirty="0">
                <a:latin typeface="Google Sans"/>
              </a:rPr>
              <a:t>Contracted employees are subjected to an employment contract</a:t>
            </a:r>
          </a:p>
          <a:p>
            <a:endParaRPr lang="en-US" dirty="0"/>
          </a:p>
        </p:txBody>
      </p:sp>
    </p:spTree>
    <p:extLst>
      <p:ext uri="{BB962C8B-B14F-4D97-AF65-F5344CB8AC3E}">
        <p14:creationId xmlns:p14="http://schemas.microsoft.com/office/powerpoint/2010/main" val="693974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3C403-04BD-DB49-07A6-22A13624C1D7}"/>
              </a:ext>
            </a:extLst>
          </p:cNvPr>
          <p:cNvSpPr>
            <a:spLocks noGrp="1"/>
          </p:cNvSpPr>
          <p:nvPr>
            <p:ph type="title"/>
          </p:nvPr>
        </p:nvSpPr>
        <p:spPr>
          <a:xfrm>
            <a:off x="838200" y="962608"/>
            <a:ext cx="10515600" cy="1040363"/>
          </a:xfrm>
        </p:spPr>
        <p:txBody>
          <a:bodyPr/>
          <a:lstStyle/>
          <a:p>
            <a:r>
              <a:rPr lang="en-US" b="1" dirty="0"/>
              <a:t>CHDO Capacity</a:t>
            </a:r>
            <a:endParaRPr lang="en-US" dirty="0"/>
          </a:p>
        </p:txBody>
      </p:sp>
      <p:sp>
        <p:nvSpPr>
          <p:cNvPr id="3" name="Content Placeholder 2">
            <a:extLst>
              <a:ext uri="{FF2B5EF4-FFF2-40B4-BE49-F238E27FC236}">
                <a16:creationId xmlns:a16="http://schemas.microsoft.com/office/drawing/2014/main" id="{C426D1DF-DC82-4B48-7599-43706D580BBA}"/>
              </a:ext>
            </a:extLst>
          </p:cNvPr>
          <p:cNvSpPr>
            <a:spLocks noGrp="1"/>
          </p:cNvSpPr>
          <p:nvPr>
            <p:ph idx="1"/>
          </p:nvPr>
        </p:nvSpPr>
        <p:spPr>
          <a:xfrm>
            <a:off x="838200" y="2002971"/>
            <a:ext cx="10515600" cy="4173991"/>
          </a:xfrm>
        </p:spPr>
        <p:txBody>
          <a:bodyPr>
            <a:normAutofit lnSpcReduction="10000"/>
          </a:bodyPr>
          <a:lstStyle/>
          <a:p>
            <a:pPr marL="0" indent="0">
              <a:spcAft>
                <a:spcPts val="600"/>
              </a:spcAft>
              <a:buNone/>
            </a:pPr>
            <a:r>
              <a:rPr lang="en-US" dirty="0">
                <a:latin typeface="Google Sans"/>
              </a:rPr>
              <a:t>CHDOs capacity </a:t>
            </a:r>
            <a:r>
              <a:rPr lang="en-US" u="sng" dirty="0">
                <a:latin typeface="Google Sans"/>
              </a:rPr>
              <a:t>cannot be</a:t>
            </a:r>
            <a:r>
              <a:rPr lang="en-US" dirty="0">
                <a:latin typeface="Google Sans"/>
              </a:rPr>
              <a:t>:</a:t>
            </a:r>
          </a:p>
          <a:p>
            <a:pPr>
              <a:spcAft>
                <a:spcPts val="600"/>
              </a:spcAft>
            </a:pPr>
            <a:r>
              <a:rPr lang="en-US" dirty="0">
                <a:latin typeface="Google Sans"/>
              </a:rPr>
              <a:t>Municipal, county or state employees</a:t>
            </a:r>
          </a:p>
          <a:p>
            <a:pPr>
              <a:spcAft>
                <a:spcPts val="600"/>
              </a:spcAft>
            </a:pPr>
            <a:r>
              <a:rPr lang="en-US" dirty="0">
                <a:latin typeface="Google Sans"/>
              </a:rPr>
              <a:t>Officers or employees of a for-profit sponsoring entity</a:t>
            </a:r>
          </a:p>
          <a:p>
            <a:pPr>
              <a:spcAft>
                <a:spcPts val="600"/>
              </a:spcAft>
            </a:pPr>
            <a:r>
              <a:rPr lang="en-US" dirty="0">
                <a:latin typeface="Google Sans"/>
              </a:rPr>
              <a:t>Employees of another non-profit organization</a:t>
            </a:r>
          </a:p>
          <a:p>
            <a:pPr>
              <a:spcAft>
                <a:spcPts val="600"/>
              </a:spcAft>
            </a:pPr>
            <a:r>
              <a:rPr lang="en-US" dirty="0">
                <a:latin typeface="Google Sans"/>
              </a:rPr>
              <a:t>Consultants (paid or volunteer) not planning to train the CHDO’s key staff.</a:t>
            </a:r>
          </a:p>
          <a:p>
            <a:pPr lvl="1">
              <a:spcAft>
                <a:spcPts val="600"/>
              </a:spcAft>
            </a:pPr>
            <a:r>
              <a:rPr lang="en-US" dirty="0">
                <a:latin typeface="Google Sans"/>
              </a:rPr>
              <a:t>First time CHDO’s may contract with a consultant and be counted if they are training the paid CHDO staff to be able to perform the function in future projects. </a:t>
            </a:r>
          </a:p>
          <a:p>
            <a:endParaRPr lang="en-US" dirty="0"/>
          </a:p>
        </p:txBody>
      </p:sp>
    </p:spTree>
    <p:extLst>
      <p:ext uri="{BB962C8B-B14F-4D97-AF65-F5344CB8AC3E}">
        <p14:creationId xmlns:p14="http://schemas.microsoft.com/office/powerpoint/2010/main" val="84830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D02B-5172-2681-4FA5-99615F4812C9}"/>
              </a:ext>
            </a:extLst>
          </p:cNvPr>
          <p:cNvSpPr>
            <a:spLocks noGrp="1"/>
          </p:cNvSpPr>
          <p:nvPr>
            <p:ph type="title"/>
          </p:nvPr>
        </p:nvSpPr>
        <p:spPr>
          <a:xfrm>
            <a:off x="707571" y="2766218"/>
            <a:ext cx="10515600" cy="1325563"/>
          </a:xfrm>
        </p:spPr>
        <p:txBody>
          <a:bodyPr/>
          <a:lstStyle/>
          <a:p>
            <a:pPr algn="ctr"/>
            <a:r>
              <a:rPr lang="en-US" b="1" dirty="0"/>
              <a:t>Navigating the Path to Becoming a CHDO</a:t>
            </a:r>
          </a:p>
        </p:txBody>
      </p:sp>
    </p:spTree>
    <p:extLst>
      <p:ext uri="{BB962C8B-B14F-4D97-AF65-F5344CB8AC3E}">
        <p14:creationId xmlns:p14="http://schemas.microsoft.com/office/powerpoint/2010/main" val="3438311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3C47-E931-C22A-9D85-23744DEE8CA2}"/>
              </a:ext>
            </a:extLst>
          </p:cNvPr>
          <p:cNvSpPr>
            <a:spLocks noGrp="1"/>
          </p:cNvSpPr>
          <p:nvPr>
            <p:ph type="title"/>
          </p:nvPr>
        </p:nvSpPr>
        <p:spPr/>
        <p:txBody>
          <a:bodyPr/>
          <a:lstStyle/>
          <a:p>
            <a:r>
              <a:rPr lang="en-US" b="1" dirty="0"/>
              <a:t>Development Capacity</a:t>
            </a:r>
            <a:endParaRPr lang="en-US" dirty="0"/>
          </a:p>
        </p:txBody>
      </p:sp>
      <p:sp>
        <p:nvSpPr>
          <p:cNvPr id="3" name="Content Placeholder 2">
            <a:extLst>
              <a:ext uri="{FF2B5EF4-FFF2-40B4-BE49-F238E27FC236}">
                <a16:creationId xmlns:a16="http://schemas.microsoft.com/office/drawing/2014/main" id="{C3DAFBC5-DCD0-8B4F-131F-CF36EC119483}"/>
              </a:ext>
            </a:extLst>
          </p:cNvPr>
          <p:cNvSpPr>
            <a:spLocks noGrp="1"/>
          </p:cNvSpPr>
          <p:nvPr>
            <p:ph sz="half" idx="1"/>
          </p:nvPr>
        </p:nvSpPr>
        <p:spPr/>
        <p:txBody>
          <a:bodyPr/>
          <a:lstStyle/>
          <a:p>
            <a:endParaRPr lang="en-US" dirty="0"/>
          </a:p>
          <a:p>
            <a:r>
              <a:rPr lang="en-US" dirty="0">
                <a:latin typeface="Google Sans"/>
              </a:rPr>
              <a:t>Portfolio – previous projects and properties</a:t>
            </a:r>
          </a:p>
          <a:p>
            <a:r>
              <a:rPr lang="en-US" dirty="0">
                <a:latin typeface="Google Sans"/>
              </a:rPr>
              <a:t>Previous Performance</a:t>
            </a:r>
          </a:p>
          <a:p>
            <a:r>
              <a:rPr lang="en-US" dirty="0">
                <a:latin typeface="Google Sans"/>
              </a:rPr>
              <a:t>Management Capacity – ability to manage</a:t>
            </a:r>
          </a:p>
          <a:p>
            <a:r>
              <a:rPr lang="en-US" dirty="0">
                <a:latin typeface="Google Sans"/>
              </a:rPr>
              <a:t>Policies and Procedures in place to govern a project</a:t>
            </a:r>
          </a:p>
          <a:p>
            <a:r>
              <a:rPr lang="en-US" dirty="0">
                <a:latin typeface="Google Sans"/>
              </a:rPr>
              <a:t>Project Management </a:t>
            </a:r>
          </a:p>
          <a:p>
            <a:endParaRPr lang="en-US" dirty="0"/>
          </a:p>
        </p:txBody>
      </p:sp>
      <p:sp>
        <p:nvSpPr>
          <p:cNvPr id="4" name="Content Placeholder 3">
            <a:extLst>
              <a:ext uri="{FF2B5EF4-FFF2-40B4-BE49-F238E27FC236}">
                <a16:creationId xmlns:a16="http://schemas.microsoft.com/office/drawing/2014/main" id="{7D1F40B8-20C6-5AC3-B6A6-42600B8A1A79}"/>
              </a:ext>
            </a:extLst>
          </p:cNvPr>
          <p:cNvSpPr>
            <a:spLocks noGrp="1"/>
          </p:cNvSpPr>
          <p:nvPr>
            <p:ph sz="half" idx="2"/>
          </p:nvPr>
        </p:nvSpPr>
        <p:spPr/>
        <p:txBody>
          <a:bodyPr/>
          <a:lstStyle/>
          <a:p>
            <a:endParaRPr lang="en-US" dirty="0"/>
          </a:p>
          <a:p>
            <a:r>
              <a:rPr lang="en-US" dirty="0">
                <a:latin typeface="Google Sans"/>
              </a:rPr>
              <a:t>Personnel and Skills</a:t>
            </a:r>
          </a:p>
          <a:p>
            <a:r>
              <a:rPr lang="en-US" dirty="0">
                <a:latin typeface="Google Sans"/>
              </a:rPr>
              <a:t>Training – 2 years </a:t>
            </a:r>
          </a:p>
          <a:p>
            <a:r>
              <a:rPr lang="en-US" dirty="0">
                <a:latin typeface="Google Sans"/>
              </a:rPr>
              <a:t>Member Involvement</a:t>
            </a:r>
          </a:p>
          <a:p>
            <a:r>
              <a:rPr lang="en-US" dirty="0">
                <a:latin typeface="Google Sans"/>
              </a:rPr>
              <a:t>Use of Consultants – Year 1 </a:t>
            </a:r>
          </a:p>
          <a:p>
            <a:r>
              <a:rPr lang="en-US" dirty="0">
                <a:latin typeface="Google Sans"/>
              </a:rPr>
              <a:t>Funding Access – ability to raise funds for the capital of the project</a:t>
            </a:r>
          </a:p>
          <a:p>
            <a:endParaRPr lang="en-US" dirty="0"/>
          </a:p>
        </p:txBody>
      </p:sp>
    </p:spTree>
    <p:extLst>
      <p:ext uri="{BB962C8B-B14F-4D97-AF65-F5344CB8AC3E}">
        <p14:creationId xmlns:p14="http://schemas.microsoft.com/office/powerpoint/2010/main" val="290746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799A-E5D6-7937-87C8-3B4859D0B6A7}"/>
              </a:ext>
            </a:extLst>
          </p:cNvPr>
          <p:cNvSpPr>
            <a:spLocks noGrp="1"/>
          </p:cNvSpPr>
          <p:nvPr>
            <p:ph type="title"/>
          </p:nvPr>
        </p:nvSpPr>
        <p:spPr/>
        <p:txBody>
          <a:bodyPr/>
          <a:lstStyle/>
          <a:p>
            <a:r>
              <a:rPr lang="en-US" b="1"/>
              <a:t>Financial Accountability </a:t>
            </a:r>
            <a:endParaRPr lang="en-US" dirty="0"/>
          </a:p>
        </p:txBody>
      </p:sp>
      <p:graphicFrame>
        <p:nvGraphicFramePr>
          <p:cNvPr id="17" name="Content Placeholder 2">
            <a:extLst>
              <a:ext uri="{FF2B5EF4-FFF2-40B4-BE49-F238E27FC236}">
                <a16:creationId xmlns:a16="http://schemas.microsoft.com/office/drawing/2014/main" id="{A706E74F-2723-F2F7-6309-47353B597E4A}"/>
              </a:ext>
            </a:extLst>
          </p:cNvPr>
          <p:cNvGraphicFramePr>
            <a:graphicFrameLocks noGrp="1"/>
          </p:cNvGraphicFramePr>
          <p:nvPr>
            <p:ph idx="1"/>
            <p:extLst>
              <p:ext uri="{D42A27DB-BD31-4B8C-83A1-F6EECF244321}">
                <p14:modId xmlns:p14="http://schemas.microsoft.com/office/powerpoint/2010/main" val="3940233293"/>
              </p:ext>
            </p:extLst>
          </p:nvPr>
        </p:nvGraphicFramePr>
        <p:xfrm>
          <a:off x="838200" y="2454442"/>
          <a:ext cx="10515600" cy="372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4679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AE65-7C36-419E-AC28-B48E1BD455DC}"/>
              </a:ext>
            </a:extLst>
          </p:cNvPr>
          <p:cNvSpPr>
            <a:spLocks noGrp="1"/>
          </p:cNvSpPr>
          <p:nvPr>
            <p:ph type="title"/>
          </p:nvPr>
        </p:nvSpPr>
        <p:spPr>
          <a:xfrm>
            <a:off x="838200" y="962608"/>
            <a:ext cx="10515600" cy="996819"/>
          </a:xfrm>
        </p:spPr>
        <p:txBody>
          <a:bodyPr/>
          <a:lstStyle/>
          <a:p>
            <a:r>
              <a:rPr lang="en-US" b="1" dirty="0"/>
              <a:t>Financial Management</a:t>
            </a:r>
            <a:endParaRPr lang="en-US" dirty="0"/>
          </a:p>
        </p:txBody>
      </p:sp>
      <p:sp>
        <p:nvSpPr>
          <p:cNvPr id="3" name="Content Placeholder 2">
            <a:extLst>
              <a:ext uri="{FF2B5EF4-FFF2-40B4-BE49-F238E27FC236}">
                <a16:creationId xmlns:a16="http://schemas.microsoft.com/office/drawing/2014/main" id="{843CF5FC-8CD9-1DC3-F6BE-4C18C42D7DE0}"/>
              </a:ext>
            </a:extLst>
          </p:cNvPr>
          <p:cNvSpPr>
            <a:spLocks noGrp="1"/>
          </p:cNvSpPr>
          <p:nvPr>
            <p:ph sz="half" idx="1"/>
          </p:nvPr>
        </p:nvSpPr>
        <p:spPr>
          <a:xfrm>
            <a:off x="838200" y="1959428"/>
            <a:ext cx="5181600" cy="4455885"/>
          </a:xfrm>
        </p:spPr>
        <p:txBody>
          <a:bodyPr>
            <a:normAutofit lnSpcReduction="10000"/>
          </a:bodyPr>
          <a:lstStyle/>
          <a:p>
            <a:r>
              <a:rPr lang="en-US" dirty="0">
                <a:latin typeface="Google Sans"/>
              </a:rPr>
              <a:t>Conformance to Accountability Standards (CFRs)</a:t>
            </a:r>
          </a:p>
          <a:p>
            <a:r>
              <a:rPr lang="en-US" dirty="0">
                <a:latin typeface="Google Sans"/>
              </a:rPr>
              <a:t>No Individual Benefit</a:t>
            </a:r>
          </a:p>
          <a:p>
            <a:r>
              <a:rPr lang="en-US" dirty="0">
                <a:latin typeface="Google Sans"/>
              </a:rPr>
              <a:t>Audit- 3 years or financial statements </a:t>
            </a:r>
          </a:p>
          <a:p>
            <a:r>
              <a:rPr lang="en-US" dirty="0">
                <a:latin typeface="Google Sans"/>
              </a:rPr>
              <a:t>Budgeting – annual budget of program, activities and operations</a:t>
            </a:r>
          </a:p>
          <a:p>
            <a:r>
              <a:rPr lang="en-US" dirty="0">
                <a:latin typeface="Google Sans"/>
              </a:rPr>
              <a:t>Financial reporting </a:t>
            </a:r>
          </a:p>
          <a:p>
            <a:r>
              <a:rPr lang="en-US" dirty="0">
                <a:latin typeface="Google Sans"/>
              </a:rPr>
              <a:t>Cash Flow Management</a:t>
            </a:r>
          </a:p>
          <a:p>
            <a:endParaRPr lang="en-US" dirty="0"/>
          </a:p>
        </p:txBody>
      </p:sp>
      <p:sp>
        <p:nvSpPr>
          <p:cNvPr id="4" name="Content Placeholder 3">
            <a:extLst>
              <a:ext uri="{FF2B5EF4-FFF2-40B4-BE49-F238E27FC236}">
                <a16:creationId xmlns:a16="http://schemas.microsoft.com/office/drawing/2014/main" id="{A81D0646-0DB0-3509-12A3-774C97C7D067}"/>
              </a:ext>
            </a:extLst>
          </p:cNvPr>
          <p:cNvSpPr>
            <a:spLocks noGrp="1"/>
          </p:cNvSpPr>
          <p:nvPr>
            <p:ph sz="half" idx="2"/>
          </p:nvPr>
        </p:nvSpPr>
        <p:spPr>
          <a:xfrm>
            <a:off x="6172200" y="1959427"/>
            <a:ext cx="5181600" cy="4455885"/>
          </a:xfrm>
        </p:spPr>
        <p:txBody>
          <a:bodyPr>
            <a:normAutofit lnSpcReduction="10000"/>
          </a:bodyPr>
          <a:lstStyle/>
          <a:p>
            <a:r>
              <a:rPr lang="en-US" dirty="0">
                <a:latin typeface="Google Sans"/>
              </a:rPr>
              <a:t>Internal Controls</a:t>
            </a:r>
          </a:p>
          <a:p>
            <a:r>
              <a:rPr lang="en-US" dirty="0">
                <a:latin typeface="Google Sans"/>
              </a:rPr>
              <a:t>Conflict of Interest Policy</a:t>
            </a:r>
          </a:p>
          <a:p>
            <a:r>
              <a:rPr lang="en-US" dirty="0">
                <a:latin typeface="Google Sans"/>
              </a:rPr>
              <a:t>Insurance – Minimum surety bond of $75,000</a:t>
            </a:r>
          </a:p>
          <a:p>
            <a:r>
              <a:rPr lang="en-US" dirty="0">
                <a:latin typeface="Google Sans"/>
              </a:rPr>
              <a:t>Financial Stability: sufficient funding to support operations </a:t>
            </a:r>
          </a:p>
          <a:p>
            <a:r>
              <a:rPr lang="en-US" dirty="0">
                <a:latin typeface="Google Sans"/>
              </a:rPr>
              <a:t>Portfolio Financial Condition: stable</a:t>
            </a:r>
          </a:p>
          <a:p>
            <a:r>
              <a:rPr lang="en-US" dirty="0">
                <a:latin typeface="Google Sans"/>
              </a:rPr>
              <a:t>Liquidity: assets available to cover current expenses</a:t>
            </a:r>
          </a:p>
          <a:p>
            <a:endParaRPr lang="en-US" dirty="0"/>
          </a:p>
        </p:txBody>
      </p:sp>
    </p:spTree>
    <p:extLst>
      <p:ext uri="{BB962C8B-B14F-4D97-AF65-F5344CB8AC3E}">
        <p14:creationId xmlns:p14="http://schemas.microsoft.com/office/powerpoint/2010/main" val="1156036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2AEFE-C8CB-27A7-3D9D-F6D9341E186C}"/>
              </a:ext>
            </a:extLst>
          </p:cNvPr>
          <p:cNvSpPr>
            <a:spLocks noGrp="1"/>
          </p:cNvSpPr>
          <p:nvPr>
            <p:ph type="title"/>
          </p:nvPr>
        </p:nvSpPr>
        <p:spPr>
          <a:xfrm>
            <a:off x="838200" y="962608"/>
            <a:ext cx="10515600" cy="938763"/>
          </a:xfrm>
        </p:spPr>
        <p:txBody>
          <a:bodyPr/>
          <a:lstStyle/>
          <a:p>
            <a:r>
              <a:rPr lang="en-US" b="1" dirty="0"/>
              <a:t>Community Requirements</a:t>
            </a:r>
            <a:endParaRPr lang="en-US" dirty="0"/>
          </a:p>
        </p:txBody>
      </p:sp>
      <p:sp>
        <p:nvSpPr>
          <p:cNvPr id="3" name="Content Placeholder 2">
            <a:extLst>
              <a:ext uri="{FF2B5EF4-FFF2-40B4-BE49-F238E27FC236}">
                <a16:creationId xmlns:a16="http://schemas.microsoft.com/office/drawing/2014/main" id="{7B48220C-BCAD-A31D-1761-4C8B4857A88D}"/>
              </a:ext>
            </a:extLst>
          </p:cNvPr>
          <p:cNvSpPr>
            <a:spLocks noGrp="1"/>
          </p:cNvSpPr>
          <p:nvPr>
            <p:ph idx="1"/>
          </p:nvPr>
        </p:nvSpPr>
        <p:spPr>
          <a:xfrm>
            <a:off x="838200" y="1901371"/>
            <a:ext cx="10515600" cy="4601029"/>
          </a:xfrm>
        </p:spPr>
        <p:txBody>
          <a:bodyPr>
            <a:normAutofit lnSpcReduction="10000"/>
          </a:bodyPr>
          <a:lstStyle/>
          <a:p>
            <a:pPr>
              <a:spcAft>
                <a:spcPts val="600"/>
              </a:spcAft>
            </a:pPr>
            <a:r>
              <a:rPr lang="en-US" b="1" dirty="0">
                <a:latin typeface="Google Sans"/>
              </a:rPr>
              <a:t>History of serving the community </a:t>
            </a:r>
            <a:r>
              <a:rPr lang="en-US" dirty="0">
                <a:latin typeface="Google Sans"/>
              </a:rPr>
              <a:t>in a similar capacity (One year)</a:t>
            </a:r>
          </a:p>
          <a:p>
            <a:pPr>
              <a:spcAft>
                <a:spcPts val="600"/>
              </a:spcAft>
            </a:pPr>
            <a:r>
              <a:rPr lang="en-US" b="1" dirty="0">
                <a:latin typeface="Google Sans"/>
              </a:rPr>
              <a:t>Low-Income Input: </a:t>
            </a:r>
            <a:r>
              <a:rPr lang="en-US" dirty="0">
                <a:latin typeface="Google Sans"/>
              </a:rPr>
              <a:t>Must have a formal process for low-income program beneficiaries to advise the CHDO on design, location, development and management of affordable housing. </a:t>
            </a:r>
          </a:p>
          <a:p>
            <a:pPr>
              <a:spcAft>
                <a:spcPts val="600"/>
              </a:spcAft>
            </a:pPr>
            <a:r>
              <a:rPr lang="en-US" b="1" dirty="0">
                <a:latin typeface="Google Sans"/>
              </a:rPr>
              <a:t>Clearly defined service area</a:t>
            </a:r>
          </a:p>
          <a:p>
            <a:pPr>
              <a:spcAft>
                <a:spcPts val="600"/>
              </a:spcAft>
            </a:pPr>
            <a:r>
              <a:rPr lang="en-US" dirty="0">
                <a:latin typeface="Google Sans"/>
              </a:rPr>
              <a:t>Needs: understanding of current housing conditions. </a:t>
            </a:r>
          </a:p>
          <a:p>
            <a:pPr>
              <a:spcAft>
                <a:spcPts val="600"/>
              </a:spcAft>
            </a:pPr>
            <a:r>
              <a:rPr lang="en-US" b="1" dirty="0">
                <a:latin typeface="Google Sans"/>
              </a:rPr>
              <a:t>Community Relations: </a:t>
            </a:r>
            <a:r>
              <a:rPr lang="en-US" dirty="0">
                <a:latin typeface="Google Sans"/>
              </a:rPr>
              <a:t>positive relationship with the community it serves.</a:t>
            </a:r>
          </a:p>
          <a:p>
            <a:pPr>
              <a:spcAft>
                <a:spcPts val="600"/>
              </a:spcAft>
            </a:pPr>
            <a:r>
              <a:rPr lang="en-US" b="1" dirty="0">
                <a:latin typeface="Google Sans"/>
              </a:rPr>
              <a:t>Local Government Relations: </a:t>
            </a:r>
            <a:r>
              <a:rPr lang="en-US" dirty="0">
                <a:latin typeface="Google Sans"/>
              </a:rPr>
              <a:t>positive relationship with the local government of the community it serves. </a:t>
            </a:r>
          </a:p>
          <a:p>
            <a:endParaRPr lang="en-US" dirty="0"/>
          </a:p>
        </p:txBody>
      </p:sp>
    </p:spTree>
    <p:extLst>
      <p:ext uri="{BB962C8B-B14F-4D97-AF65-F5344CB8AC3E}">
        <p14:creationId xmlns:p14="http://schemas.microsoft.com/office/powerpoint/2010/main" val="2184622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E7CEE-031E-6E69-903A-BBE7D1644A79}"/>
              </a:ext>
            </a:extLst>
          </p:cNvPr>
          <p:cNvSpPr>
            <a:spLocks noGrp="1"/>
          </p:cNvSpPr>
          <p:nvPr>
            <p:ph type="title"/>
          </p:nvPr>
        </p:nvSpPr>
        <p:spPr>
          <a:xfrm>
            <a:off x="838200" y="2103437"/>
            <a:ext cx="10515600" cy="1325563"/>
          </a:xfrm>
        </p:spPr>
        <p:txBody>
          <a:bodyPr/>
          <a:lstStyle/>
          <a:p>
            <a:pPr algn="ctr"/>
            <a:r>
              <a:rPr lang="en-US" b="1" dirty="0"/>
              <a:t>Eligible Activities</a:t>
            </a:r>
          </a:p>
        </p:txBody>
      </p:sp>
      <p:pic>
        <p:nvPicPr>
          <p:cNvPr id="4" name="Graphic 3" descr="City outline">
            <a:extLst>
              <a:ext uri="{FF2B5EF4-FFF2-40B4-BE49-F238E27FC236}">
                <a16:creationId xmlns:a16="http://schemas.microsoft.com/office/drawing/2014/main" id="{613030EA-1948-F76A-37A4-6E77F54EAB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87369" y="3429000"/>
            <a:ext cx="1667348" cy="2007640"/>
          </a:xfrm>
          <a:prstGeom prst="rect">
            <a:avLst/>
          </a:prstGeom>
        </p:spPr>
      </p:pic>
      <p:pic>
        <p:nvPicPr>
          <p:cNvPr id="6" name="Graphic 5" descr="House outline">
            <a:extLst>
              <a:ext uri="{FF2B5EF4-FFF2-40B4-BE49-F238E27FC236}">
                <a16:creationId xmlns:a16="http://schemas.microsoft.com/office/drawing/2014/main" id="{077DD7B9-EB63-1AE6-7545-8CFF382C42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10605" y="3429000"/>
            <a:ext cx="1300063" cy="1582093"/>
          </a:xfrm>
          <a:prstGeom prst="rect">
            <a:avLst/>
          </a:prstGeom>
        </p:spPr>
      </p:pic>
      <p:pic>
        <p:nvPicPr>
          <p:cNvPr id="11" name="Graphic 10" descr="Deciduous tree with solid fill">
            <a:extLst>
              <a:ext uri="{FF2B5EF4-FFF2-40B4-BE49-F238E27FC236}">
                <a16:creationId xmlns:a16="http://schemas.microsoft.com/office/drawing/2014/main" id="{AE474D2F-25A5-F404-7F1B-2247E38447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7261" y="3795221"/>
            <a:ext cx="1144316" cy="1163370"/>
          </a:xfrm>
          <a:prstGeom prst="rect">
            <a:avLst/>
          </a:prstGeom>
        </p:spPr>
      </p:pic>
      <p:pic>
        <p:nvPicPr>
          <p:cNvPr id="12" name="Graphic 11" descr="Flowers in pot with solid fill">
            <a:extLst>
              <a:ext uri="{FF2B5EF4-FFF2-40B4-BE49-F238E27FC236}">
                <a16:creationId xmlns:a16="http://schemas.microsoft.com/office/drawing/2014/main" id="{44FF6948-D159-2104-44E8-92CCF58F17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17150" y="4577351"/>
            <a:ext cx="304492" cy="309562"/>
          </a:xfrm>
          <a:prstGeom prst="rect">
            <a:avLst/>
          </a:prstGeom>
        </p:spPr>
      </p:pic>
      <p:pic>
        <p:nvPicPr>
          <p:cNvPr id="13" name="Graphic 12" descr="Deciduous tree with solid fill">
            <a:extLst>
              <a:ext uri="{FF2B5EF4-FFF2-40B4-BE49-F238E27FC236}">
                <a16:creationId xmlns:a16="http://schemas.microsoft.com/office/drawing/2014/main" id="{945575C6-65ED-C6C9-3B68-8A90CAC748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29205" y="3924590"/>
            <a:ext cx="852858" cy="867059"/>
          </a:xfrm>
          <a:prstGeom prst="rect">
            <a:avLst/>
          </a:prstGeom>
        </p:spPr>
      </p:pic>
      <p:pic>
        <p:nvPicPr>
          <p:cNvPr id="14" name="Graphic 13" descr="Flowers in pot with solid fill">
            <a:extLst>
              <a:ext uri="{FF2B5EF4-FFF2-40B4-BE49-F238E27FC236}">
                <a16:creationId xmlns:a16="http://schemas.microsoft.com/office/drawing/2014/main" id="{73E7E382-6550-1A5B-264C-1781A14420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89221" y="4565932"/>
            <a:ext cx="301559" cy="306580"/>
          </a:xfrm>
          <a:prstGeom prst="rect">
            <a:avLst/>
          </a:prstGeom>
        </p:spPr>
      </p:pic>
      <p:pic>
        <p:nvPicPr>
          <p:cNvPr id="16" name="Graphic 15" descr="Cat with solid fill">
            <a:extLst>
              <a:ext uri="{FF2B5EF4-FFF2-40B4-BE49-F238E27FC236}">
                <a16:creationId xmlns:a16="http://schemas.microsoft.com/office/drawing/2014/main" id="{082A8F4B-363D-1533-78DC-489F7311DB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90898" y="4513962"/>
            <a:ext cx="306580" cy="306580"/>
          </a:xfrm>
          <a:prstGeom prst="rect">
            <a:avLst/>
          </a:prstGeom>
        </p:spPr>
      </p:pic>
      <p:pic>
        <p:nvPicPr>
          <p:cNvPr id="18" name="Graphic 17" descr="Dog House outline">
            <a:extLst>
              <a:ext uri="{FF2B5EF4-FFF2-40B4-BE49-F238E27FC236}">
                <a16:creationId xmlns:a16="http://schemas.microsoft.com/office/drawing/2014/main" id="{EBAF9224-2422-B7BD-3A06-624AAEDBAD1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79521" y="4229498"/>
            <a:ext cx="489724" cy="489724"/>
          </a:xfrm>
          <a:prstGeom prst="rect">
            <a:avLst/>
          </a:prstGeom>
        </p:spPr>
      </p:pic>
      <p:pic>
        <p:nvPicPr>
          <p:cNvPr id="20" name="Graphic 19" descr="Puppy with solid fill">
            <a:extLst>
              <a:ext uri="{FF2B5EF4-FFF2-40B4-BE49-F238E27FC236}">
                <a16:creationId xmlns:a16="http://schemas.microsoft.com/office/drawing/2014/main" id="{721DE67C-41EA-9011-5164-09174596B4A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15578" y="4565932"/>
            <a:ext cx="372186" cy="372186"/>
          </a:xfrm>
          <a:prstGeom prst="rect">
            <a:avLst/>
          </a:prstGeom>
        </p:spPr>
      </p:pic>
      <p:pic>
        <p:nvPicPr>
          <p:cNvPr id="21" name="Graphic 20" descr="Deciduous tree with solid fill">
            <a:extLst>
              <a:ext uri="{FF2B5EF4-FFF2-40B4-BE49-F238E27FC236}">
                <a16:creationId xmlns:a16="http://schemas.microsoft.com/office/drawing/2014/main" id="{A376B8C7-E053-3650-895E-21144C7A21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81510" y="4049317"/>
            <a:ext cx="874244" cy="888801"/>
          </a:xfrm>
          <a:prstGeom prst="rect">
            <a:avLst/>
          </a:prstGeom>
        </p:spPr>
      </p:pic>
    </p:spTree>
    <p:extLst>
      <p:ext uri="{BB962C8B-B14F-4D97-AF65-F5344CB8AC3E}">
        <p14:creationId xmlns:p14="http://schemas.microsoft.com/office/powerpoint/2010/main" val="2865664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C150-1C02-D337-E254-3C80A725BA0B}"/>
              </a:ext>
            </a:extLst>
          </p:cNvPr>
          <p:cNvSpPr>
            <a:spLocks noGrp="1"/>
          </p:cNvSpPr>
          <p:nvPr>
            <p:ph type="title"/>
          </p:nvPr>
        </p:nvSpPr>
        <p:spPr/>
        <p:txBody>
          <a:bodyPr/>
          <a:lstStyle/>
          <a:p>
            <a:r>
              <a:rPr lang="en-US" b="1" dirty="0">
                <a:solidFill>
                  <a:schemeClr val="tx2"/>
                </a:solidFill>
              </a:rPr>
              <a:t>Eligible Activities</a:t>
            </a:r>
          </a:p>
        </p:txBody>
      </p:sp>
      <p:pic>
        <p:nvPicPr>
          <p:cNvPr id="19" name="Content Placeholder 18">
            <a:extLst>
              <a:ext uri="{FF2B5EF4-FFF2-40B4-BE49-F238E27FC236}">
                <a16:creationId xmlns:a16="http://schemas.microsoft.com/office/drawing/2014/main" id="{5E7E6F1F-0BC1-CC0E-0E89-3E20BA37D743}"/>
              </a:ext>
            </a:extLst>
          </p:cNvPr>
          <p:cNvPicPr>
            <a:picLocks noGrp="1" noChangeAspect="1"/>
          </p:cNvPicPr>
          <p:nvPr>
            <p:ph idx="1"/>
          </p:nvPr>
        </p:nvPicPr>
        <p:blipFill>
          <a:blip r:embed="rId2"/>
          <a:stretch>
            <a:fillRect/>
          </a:stretch>
        </p:blipFill>
        <p:spPr>
          <a:xfrm>
            <a:off x="1466051" y="2551099"/>
            <a:ext cx="1077471" cy="1077471"/>
          </a:xfrm>
          <a:prstGeom prst="rect">
            <a:avLst/>
          </a:prstGeom>
        </p:spPr>
      </p:pic>
      <p:sp>
        <p:nvSpPr>
          <p:cNvPr id="21" name="TextBox 20">
            <a:extLst>
              <a:ext uri="{FF2B5EF4-FFF2-40B4-BE49-F238E27FC236}">
                <a16:creationId xmlns:a16="http://schemas.microsoft.com/office/drawing/2014/main" id="{0C013407-F010-BD50-0820-FB2DCFB026D5}"/>
              </a:ext>
            </a:extLst>
          </p:cNvPr>
          <p:cNvSpPr txBox="1"/>
          <p:nvPr/>
        </p:nvSpPr>
        <p:spPr>
          <a:xfrm>
            <a:off x="2960913" y="2372665"/>
            <a:ext cx="7866743" cy="1384995"/>
          </a:xfrm>
          <a:prstGeom prst="rect">
            <a:avLst/>
          </a:prstGeom>
          <a:noFill/>
        </p:spPr>
        <p:txBody>
          <a:bodyPr wrap="square">
            <a:spAutoFit/>
          </a:bodyPr>
          <a:lstStyle/>
          <a:p>
            <a:pPr lvl="0">
              <a:lnSpc>
                <a:spcPct val="100000"/>
              </a:lnSpc>
            </a:pPr>
            <a:r>
              <a:rPr lang="en-US" sz="2800" dirty="0">
                <a:latin typeface="Google Sans"/>
                <a:cs typeface="Arial" panose="020B0604020202020204" pitchFamily="34" charset="0"/>
              </a:rPr>
              <a:t>Construction, acquisition (cannot be a standalone activity), and or rehabilitation of rental housing development </a:t>
            </a:r>
          </a:p>
        </p:txBody>
      </p:sp>
      <p:sp>
        <p:nvSpPr>
          <p:cNvPr id="22" name="Rectangle 21" descr="Suburban scene">
            <a:extLst>
              <a:ext uri="{FF2B5EF4-FFF2-40B4-BE49-F238E27FC236}">
                <a16:creationId xmlns:a16="http://schemas.microsoft.com/office/drawing/2014/main" id="{04679F18-E2DF-8B4A-3CA5-D113FB36816A}"/>
              </a:ext>
            </a:extLst>
          </p:cNvPr>
          <p:cNvSpPr/>
          <p:nvPr/>
        </p:nvSpPr>
        <p:spPr>
          <a:xfrm>
            <a:off x="1567272" y="4457430"/>
            <a:ext cx="976249" cy="91285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solidFill>
                <a:schemeClr val="tx2"/>
              </a:solidFill>
            </a:endParaRPr>
          </a:p>
        </p:txBody>
      </p:sp>
      <p:sp>
        <p:nvSpPr>
          <p:cNvPr id="24" name="TextBox 23">
            <a:extLst>
              <a:ext uri="{FF2B5EF4-FFF2-40B4-BE49-F238E27FC236}">
                <a16:creationId xmlns:a16="http://schemas.microsoft.com/office/drawing/2014/main" id="{1F105B4F-6D49-166E-AC04-77F025B078C8}"/>
              </a:ext>
            </a:extLst>
          </p:cNvPr>
          <p:cNvSpPr txBox="1"/>
          <p:nvPr/>
        </p:nvSpPr>
        <p:spPr>
          <a:xfrm>
            <a:off x="3062513" y="4436804"/>
            <a:ext cx="7693004" cy="954107"/>
          </a:xfrm>
          <a:prstGeom prst="rect">
            <a:avLst/>
          </a:prstGeom>
          <a:noFill/>
        </p:spPr>
        <p:txBody>
          <a:bodyPr wrap="square">
            <a:spAutoFit/>
          </a:bodyPr>
          <a:lstStyle/>
          <a:p>
            <a:pPr lvl="0">
              <a:lnSpc>
                <a:spcPct val="100000"/>
              </a:lnSpc>
            </a:pPr>
            <a:r>
              <a:rPr lang="en-US" sz="2800" dirty="0">
                <a:latin typeface="Google Sans"/>
                <a:cs typeface="Arial" panose="020B0604020202020204" pitchFamily="34" charset="0"/>
              </a:rPr>
              <a:t>Construction of single-family  homeownership housing</a:t>
            </a:r>
          </a:p>
        </p:txBody>
      </p:sp>
    </p:spTree>
    <p:extLst>
      <p:ext uri="{BB962C8B-B14F-4D97-AF65-F5344CB8AC3E}">
        <p14:creationId xmlns:p14="http://schemas.microsoft.com/office/powerpoint/2010/main" val="439586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F017B-26F0-C23B-13F7-E2BEC1CAE34A}"/>
              </a:ext>
            </a:extLst>
          </p:cNvPr>
          <p:cNvSpPr>
            <a:spLocks noGrp="1"/>
          </p:cNvSpPr>
          <p:nvPr>
            <p:ph type="title"/>
          </p:nvPr>
        </p:nvSpPr>
        <p:spPr/>
        <p:txBody>
          <a:bodyPr/>
          <a:lstStyle/>
          <a:p>
            <a:r>
              <a:rPr lang="en-US" b="1" dirty="0">
                <a:latin typeface="Franklin Gothic Book" panose="020B0503020102020204" pitchFamily="34" charset="0"/>
              </a:rPr>
              <a:t>CHDO Income Limits</a:t>
            </a:r>
            <a:endParaRPr lang="en-US" b="1" dirty="0"/>
          </a:p>
        </p:txBody>
      </p:sp>
      <p:sp>
        <p:nvSpPr>
          <p:cNvPr id="3" name="Text Placeholder 2">
            <a:extLst>
              <a:ext uri="{FF2B5EF4-FFF2-40B4-BE49-F238E27FC236}">
                <a16:creationId xmlns:a16="http://schemas.microsoft.com/office/drawing/2014/main" id="{4360A292-388A-B077-9D91-3F9D3D3EE3A6}"/>
              </a:ext>
            </a:extLst>
          </p:cNvPr>
          <p:cNvSpPr>
            <a:spLocks noGrp="1"/>
          </p:cNvSpPr>
          <p:nvPr>
            <p:ph type="body" idx="1"/>
          </p:nvPr>
        </p:nvSpPr>
        <p:spPr>
          <a:xfrm>
            <a:off x="839788" y="2139950"/>
            <a:ext cx="5157787" cy="485556"/>
          </a:xfrm>
        </p:spPr>
        <p:txBody>
          <a:bodyPr/>
          <a:lstStyle/>
          <a:p>
            <a:pPr algn="ctr"/>
            <a:r>
              <a:rPr lang="en-US" sz="2800" dirty="0">
                <a:latin typeface="+mj-lt"/>
              </a:rPr>
              <a:t>Rental</a:t>
            </a:r>
            <a:r>
              <a:rPr lang="en-US" dirty="0"/>
              <a:t>				</a:t>
            </a:r>
          </a:p>
        </p:txBody>
      </p:sp>
      <p:sp>
        <p:nvSpPr>
          <p:cNvPr id="4" name="Content Placeholder 3">
            <a:extLst>
              <a:ext uri="{FF2B5EF4-FFF2-40B4-BE49-F238E27FC236}">
                <a16:creationId xmlns:a16="http://schemas.microsoft.com/office/drawing/2014/main" id="{2236D296-3774-8597-49C3-FAB9E73B0E41}"/>
              </a:ext>
            </a:extLst>
          </p:cNvPr>
          <p:cNvSpPr>
            <a:spLocks noGrp="1"/>
          </p:cNvSpPr>
          <p:nvPr>
            <p:ph sz="half" idx="2"/>
          </p:nvPr>
        </p:nvSpPr>
        <p:spPr>
          <a:xfrm>
            <a:off x="839788" y="2764625"/>
            <a:ext cx="5157787" cy="3425037"/>
          </a:xfrm>
        </p:spPr>
        <p:txBody>
          <a:bodyPr>
            <a:normAutofit fontScale="92500" lnSpcReduction="10000"/>
          </a:bodyPr>
          <a:lstStyle/>
          <a:p>
            <a:r>
              <a:rPr lang="en-US" sz="2800" dirty="0">
                <a:effectLst/>
                <a:latin typeface="Google Sans"/>
                <a:ea typeface="Times New Roman" panose="02020603050405020304" pitchFamily="18" charset="0"/>
                <a:cs typeface="Arial" panose="020B0604020202020204" pitchFamily="34" charset="0"/>
              </a:rPr>
              <a:t>Benefiting families must have incomes that are no more than 60% of the HUD-adjusted median family income for the area. </a:t>
            </a:r>
          </a:p>
          <a:p>
            <a:r>
              <a:rPr lang="en-US" sz="2800" dirty="0">
                <a:effectLst/>
                <a:latin typeface="Google Sans"/>
                <a:ea typeface="Times New Roman" panose="02020603050405020304" pitchFamily="18" charset="0"/>
                <a:cs typeface="Arial" panose="020B0604020202020204" pitchFamily="34" charset="0"/>
              </a:rPr>
              <a:t>In rental projects with five or more assisted units, at least 20% of the units must be occupied by families with incomes that do not exceed 50% of the HUD-adjusted median family income</a:t>
            </a:r>
            <a:endParaRPr lang="en-US" sz="2800" dirty="0">
              <a:latin typeface="Google Sans"/>
              <a:cs typeface="Arial" panose="020B0604020202020204" pitchFamily="34" charset="0"/>
            </a:endParaRPr>
          </a:p>
          <a:p>
            <a:endParaRPr lang="en-US" dirty="0"/>
          </a:p>
        </p:txBody>
      </p:sp>
      <p:sp>
        <p:nvSpPr>
          <p:cNvPr id="5" name="Text Placeholder 4">
            <a:extLst>
              <a:ext uri="{FF2B5EF4-FFF2-40B4-BE49-F238E27FC236}">
                <a16:creationId xmlns:a16="http://schemas.microsoft.com/office/drawing/2014/main" id="{1FEA38A4-04D3-6990-3E6D-F5D8AFA53625}"/>
              </a:ext>
            </a:extLst>
          </p:cNvPr>
          <p:cNvSpPr>
            <a:spLocks noGrp="1"/>
          </p:cNvSpPr>
          <p:nvPr>
            <p:ph type="body" sz="quarter" idx="3"/>
          </p:nvPr>
        </p:nvSpPr>
        <p:spPr>
          <a:xfrm>
            <a:off x="6172200" y="2000832"/>
            <a:ext cx="5183188" cy="624674"/>
          </a:xfrm>
        </p:spPr>
        <p:txBody>
          <a:bodyPr>
            <a:normAutofit/>
          </a:bodyPr>
          <a:lstStyle/>
          <a:p>
            <a:r>
              <a:rPr lang="en-US" sz="2800" dirty="0">
                <a:latin typeface="+mj-lt"/>
              </a:rPr>
              <a:t>Homeownership</a:t>
            </a:r>
          </a:p>
        </p:txBody>
      </p:sp>
      <p:sp>
        <p:nvSpPr>
          <p:cNvPr id="6" name="Content Placeholder 5">
            <a:extLst>
              <a:ext uri="{FF2B5EF4-FFF2-40B4-BE49-F238E27FC236}">
                <a16:creationId xmlns:a16="http://schemas.microsoft.com/office/drawing/2014/main" id="{E74ACC3A-DC01-8C27-48EF-F259E26F1145}"/>
              </a:ext>
            </a:extLst>
          </p:cNvPr>
          <p:cNvSpPr>
            <a:spLocks noGrp="1"/>
          </p:cNvSpPr>
          <p:nvPr>
            <p:ph sz="quarter" idx="4"/>
          </p:nvPr>
        </p:nvSpPr>
        <p:spPr>
          <a:xfrm>
            <a:off x="6172200" y="2764625"/>
            <a:ext cx="5183188" cy="3425038"/>
          </a:xfrm>
        </p:spPr>
        <p:txBody>
          <a:bodyPr>
            <a:normAutofit fontScale="92500" lnSpcReduction="10000"/>
          </a:bodyPr>
          <a:lstStyle/>
          <a:p>
            <a:r>
              <a:rPr lang="en-US" sz="2800" dirty="0">
                <a:effectLst/>
                <a:latin typeface="Google Sans"/>
                <a:ea typeface="Times New Roman" panose="02020603050405020304" pitchFamily="18" charset="0"/>
                <a:cs typeface="Arial" panose="020B0604020202020204" pitchFamily="34" charset="0"/>
              </a:rPr>
              <a:t>Households purchasing a HOME-assisted unit cannot exceed 80% of AMI for the county as adjusted by family household size.</a:t>
            </a:r>
          </a:p>
          <a:p>
            <a:endParaRPr lang="en-US" dirty="0"/>
          </a:p>
        </p:txBody>
      </p:sp>
    </p:spTree>
    <p:extLst>
      <p:ext uri="{BB962C8B-B14F-4D97-AF65-F5344CB8AC3E}">
        <p14:creationId xmlns:p14="http://schemas.microsoft.com/office/powerpoint/2010/main" val="773080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AA71D-ED75-96E1-6594-2A651F31EBFB}"/>
              </a:ext>
            </a:extLst>
          </p:cNvPr>
          <p:cNvSpPr>
            <a:spLocks noGrp="1"/>
          </p:cNvSpPr>
          <p:nvPr>
            <p:ph type="title"/>
          </p:nvPr>
        </p:nvSpPr>
        <p:spPr>
          <a:xfrm>
            <a:off x="838200" y="2355979"/>
            <a:ext cx="10515600" cy="1325563"/>
          </a:xfrm>
        </p:spPr>
        <p:txBody>
          <a:bodyPr>
            <a:normAutofit/>
          </a:bodyPr>
          <a:lstStyle/>
          <a:p>
            <a:r>
              <a:rPr lang="en-US" sz="5400" b="1" dirty="0"/>
              <a:t>CHDO Roles</a:t>
            </a:r>
            <a:endParaRPr lang="en-US" sz="5400" dirty="0"/>
          </a:p>
        </p:txBody>
      </p:sp>
    </p:spTree>
    <p:extLst>
      <p:ext uri="{BB962C8B-B14F-4D97-AF65-F5344CB8AC3E}">
        <p14:creationId xmlns:p14="http://schemas.microsoft.com/office/powerpoint/2010/main" val="2393317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5654-D32B-19A1-7745-DD122C8ADC81}"/>
              </a:ext>
            </a:extLst>
          </p:cNvPr>
          <p:cNvSpPr>
            <a:spLocks noGrp="1"/>
          </p:cNvSpPr>
          <p:nvPr>
            <p:ph type="title"/>
          </p:nvPr>
        </p:nvSpPr>
        <p:spPr>
          <a:xfrm>
            <a:off x="838200" y="962608"/>
            <a:ext cx="10515600" cy="1011335"/>
          </a:xfrm>
        </p:spPr>
        <p:txBody>
          <a:bodyPr/>
          <a:lstStyle/>
          <a:p>
            <a:r>
              <a:rPr lang="en-US" b="1" dirty="0">
                <a:solidFill>
                  <a:schemeClr val="tx2"/>
                </a:solidFill>
              </a:rPr>
              <a:t>CHDO as an Owner</a:t>
            </a:r>
            <a:endParaRPr lang="en-US" dirty="0">
              <a:solidFill>
                <a:schemeClr val="tx2"/>
              </a:solidFill>
            </a:endParaRPr>
          </a:p>
        </p:txBody>
      </p:sp>
      <p:sp>
        <p:nvSpPr>
          <p:cNvPr id="3" name="Content Placeholder 2">
            <a:extLst>
              <a:ext uri="{FF2B5EF4-FFF2-40B4-BE49-F238E27FC236}">
                <a16:creationId xmlns:a16="http://schemas.microsoft.com/office/drawing/2014/main" id="{F164EEE7-77C3-7AEF-7773-8DB4EBB0DA8F}"/>
              </a:ext>
            </a:extLst>
          </p:cNvPr>
          <p:cNvSpPr>
            <a:spLocks noGrp="1"/>
          </p:cNvSpPr>
          <p:nvPr>
            <p:ph idx="1"/>
          </p:nvPr>
        </p:nvSpPr>
        <p:spPr>
          <a:xfrm>
            <a:off x="838200" y="2104571"/>
            <a:ext cx="10515600" cy="4072391"/>
          </a:xfrm>
        </p:spPr>
        <p:txBody>
          <a:bodyPr>
            <a:normAutofit lnSpcReduction="10000"/>
          </a:bodyPr>
          <a:lstStyle/>
          <a:p>
            <a:pPr>
              <a:spcAft>
                <a:spcPts val="600"/>
              </a:spcAft>
            </a:pPr>
            <a:r>
              <a:rPr lang="en-US" dirty="0">
                <a:solidFill>
                  <a:schemeClr val="tx2"/>
                </a:solidFill>
                <a:latin typeface="Google Sans"/>
              </a:rPr>
              <a:t>CHDO </a:t>
            </a:r>
            <a:r>
              <a:rPr lang="en-US" b="1" dirty="0">
                <a:solidFill>
                  <a:schemeClr val="tx2"/>
                </a:solidFill>
                <a:latin typeface="Google Sans"/>
              </a:rPr>
              <a:t>will be the sole and exclusive owner </a:t>
            </a:r>
            <a:r>
              <a:rPr lang="en-US" dirty="0">
                <a:solidFill>
                  <a:schemeClr val="tx2"/>
                </a:solidFill>
                <a:latin typeface="Google Sans"/>
              </a:rPr>
              <a:t>of the housing during the development and period of affordability </a:t>
            </a:r>
          </a:p>
          <a:p>
            <a:pPr lvl="1">
              <a:spcAft>
                <a:spcPts val="600"/>
              </a:spcAft>
            </a:pPr>
            <a:r>
              <a:rPr lang="en-US" dirty="0">
                <a:solidFill>
                  <a:schemeClr val="tx2"/>
                </a:solidFill>
                <a:latin typeface="Google Sans"/>
              </a:rPr>
              <a:t>Ownership must be fee simple or via a long-term ground lease</a:t>
            </a:r>
          </a:p>
          <a:p>
            <a:pPr>
              <a:spcAft>
                <a:spcPts val="600"/>
              </a:spcAft>
            </a:pPr>
            <a:r>
              <a:rPr lang="en-US" dirty="0">
                <a:solidFill>
                  <a:schemeClr val="tx2"/>
                </a:solidFill>
                <a:latin typeface="Google Sans"/>
              </a:rPr>
              <a:t>Cannot be an owner in partnership with another entity.</a:t>
            </a:r>
          </a:p>
          <a:p>
            <a:pPr>
              <a:spcAft>
                <a:spcPts val="600"/>
              </a:spcAft>
            </a:pPr>
            <a:r>
              <a:rPr lang="en-US" dirty="0">
                <a:solidFill>
                  <a:schemeClr val="tx2"/>
                </a:solidFill>
                <a:latin typeface="Google Sans"/>
              </a:rPr>
              <a:t>Required to oversee all aspects of the development process</a:t>
            </a:r>
          </a:p>
          <a:p>
            <a:pPr lvl="1">
              <a:spcAft>
                <a:spcPts val="600"/>
              </a:spcAft>
            </a:pPr>
            <a:r>
              <a:rPr lang="en-US" dirty="0">
                <a:solidFill>
                  <a:schemeClr val="tx2"/>
                </a:solidFill>
                <a:latin typeface="Google Sans"/>
              </a:rPr>
              <a:t>Can hire a project manager to oversee the development</a:t>
            </a:r>
          </a:p>
          <a:p>
            <a:pPr>
              <a:spcAft>
                <a:spcPts val="600"/>
              </a:spcAft>
            </a:pPr>
            <a:r>
              <a:rPr lang="en-US" dirty="0">
                <a:solidFill>
                  <a:schemeClr val="tx2"/>
                </a:solidFill>
                <a:latin typeface="Google Sans"/>
              </a:rPr>
              <a:t>Can be a rental project owner without having to be the developer</a:t>
            </a:r>
          </a:p>
          <a:p>
            <a:pPr>
              <a:spcAft>
                <a:spcPts val="600"/>
              </a:spcAft>
            </a:pPr>
            <a:r>
              <a:rPr lang="en-US" dirty="0">
                <a:solidFill>
                  <a:schemeClr val="tx2"/>
                </a:solidFill>
                <a:latin typeface="Google Sans"/>
              </a:rPr>
              <a:t>May contract for property management services</a:t>
            </a:r>
          </a:p>
          <a:p>
            <a:endParaRPr lang="en-US" dirty="0"/>
          </a:p>
        </p:txBody>
      </p:sp>
    </p:spTree>
    <p:extLst>
      <p:ext uri="{BB962C8B-B14F-4D97-AF65-F5344CB8AC3E}">
        <p14:creationId xmlns:p14="http://schemas.microsoft.com/office/powerpoint/2010/main" val="1556263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0BFF-EA55-9AF6-F36E-6134056BB6B4}"/>
              </a:ext>
            </a:extLst>
          </p:cNvPr>
          <p:cNvSpPr>
            <a:spLocks noGrp="1"/>
          </p:cNvSpPr>
          <p:nvPr>
            <p:ph type="title"/>
          </p:nvPr>
        </p:nvSpPr>
        <p:spPr>
          <a:xfrm>
            <a:off x="838200" y="962608"/>
            <a:ext cx="10515600" cy="992941"/>
          </a:xfrm>
        </p:spPr>
        <p:txBody>
          <a:bodyPr/>
          <a:lstStyle/>
          <a:p>
            <a:r>
              <a:rPr lang="en-US" b="1" dirty="0"/>
              <a:t>CHDO as a Developer</a:t>
            </a:r>
            <a:endParaRPr lang="en-US" dirty="0"/>
          </a:p>
        </p:txBody>
      </p:sp>
      <p:sp>
        <p:nvSpPr>
          <p:cNvPr id="3" name="Content Placeholder 2">
            <a:extLst>
              <a:ext uri="{FF2B5EF4-FFF2-40B4-BE49-F238E27FC236}">
                <a16:creationId xmlns:a16="http://schemas.microsoft.com/office/drawing/2014/main" id="{4A6D7025-3872-4414-7563-2862A3BDEA16}"/>
              </a:ext>
            </a:extLst>
          </p:cNvPr>
          <p:cNvSpPr>
            <a:spLocks noGrp="1"/>
          </p:cNvSpPr>
          <p:nvPr>
            <p:ph idx="1"/>
          </p:nvPr>
        </p:nvSpPr>
        <p:spPr>
          <a:xfrm>
            <a:off x="838200" y="2075543"/>
            <a:ext cx="10515600" cy="4101419"/>
          </a:xfrm>
        </p:spPr>
        <p:txBody>
          <a:bodyPr>
            <a:normAutofit/>
          </a:bodyPr>
          <a:lstStyle/>
          <a:p>
            <a:pPr>
              <a:spcAft>
                <a:spcPts val="600"/>
              </a:spcAft>
            </a:pPr>
            <a:r>
              <a:rPr lang="en-US" dirty="0">
                <a:latin typeface="Google Sans"/>
              </a:rPr>
              <a:t>To be a developer the CHDO </a:t>
            </a:r>
            <a:r>
              <a:rPr lang="en-US" b="1" dirty="0">
                <a:latin typeface="Google Sans"/>
              </a:rPr>
              <a:t>must own and develop </a:t>
            </a:r>
            <a:r>
              <a:rPr lang="en-US" dirty="0">
                <a:latin typeface="Google Sans"/>
              </a:rPr>
              <a:t>the project receiving set-aside funds</a:t>
            </a:r>
          </a:p>
          <a:p>
            <a:pPr>
              <a:spcAft>
                <a:spcPts val="600"/>
              </a:spcAft>
            </a:pPr>
            <a:r>
              <a:rPr lang="en-US" dirty="0">
                <a:latin typeface="Google Sans"/>
              </a:rPr>
              <a:t>Must be the sole owner of the property either in a fee simple or via a ground lease during the development and period of affordability</a:t>
            </a:r>
          </a:p>
          <a:p>
            <a:pPr>
              <a:spcAft>
                <a:spcPts val="600"/>
              </a:spcAft>
            </a:pPr>
            <a:r>
              <a:rPr lang="en-US" dirty="0">
                <a:latin typeface="Google Sans"/>
              </a:rPr>
              <a:t>If the CHDO owns and develops, they must be in sole charge of all aspects of the development process.</a:t>
            </a:r>
          </a:p>
          <a:p>
            <a:pPr>
              <a:spcAft>
                <a:spcPts val="600"/>
              </a:spcAft>
            </a:pPr>
            <a:r>
              <a:rPr lang="en-US" dirty="0">
                <a:latin typeface="Google Sans"/>
              </a:rPr>
              <a:t>The CHDO cannot develop HOME assisted units owned by another nonprofit or for-profit entity. </a:t>
            </a:r>
          </a:p>
          <a:p>
            <a:endParaRPr lang="en-US" dirty="0"/>
          </a:p>
        </p:txBody>
      </p:sp>
    </p:spTree>
    <p:extLst>
      <p:ext uri="{BB962C8B-B14F-4D97-AF65-F5344CB8AC3E}">
        <p14:creationId xmlns:p14="http://schemas.microsoft.com/office/powerpoint/2010/main" val="165635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6A44-29E8-A743-12FC-3DF283290AEF}"/>
              </a:ext>
            </a:extLst>
          </p:cNvPr>
          <p:cNvSpPr>
            <a:spLocks noGrp="1"/>
          </p:cNvSpPr>
          <p:nvPr>
            <p:ph type="ctrTitle"/>
          </p:nvPr>
        </p:nvSpPr>
        <p:spPr>
          <a:xfrm>
            <a:off x="1524000" y="1036234"/>
            <a:ext cx="9144000" cy="952224"/>
          </a:xfrm>
        </p:spPr>
        <p:txBody>
          <a:bodyPr>
            <a:normAutofit/>
          </a:bodyPr>
          <a:lstStyle/>
          <a:p>
            <a:r>
              <a:rPr lang="en-US" sz="4400" b="1" dirty="0"/>
              <a:t>CHDO Set-Aside</a:t>
            </a:r>
          </a:p>
        </p:txBody>
      </p:sp>
      <p:sp>
        <p:nvSpPr>
          <p:cNvPr id="3" name="Subtitle 2">
            <a:extLst>
              <a:ext uri="{FF2B5EF4-FFF2-40B4-BE49-F238E27FC236}">
                <a16:creationId xmlns:a16="http://schemas.microsoft.com/office/drawing/2014/main" id="{E7AF456C-48DC-992A-6317-F6F89B27C257}"/>
              </a:ext>
            </a:extLst>
          </p:cNvPr>
          <p:cNvSpPr>
            <a:spLocks noGrp="1"/>
          </p:cNvSpPr>
          <p:nvPr>
            <p:ph type="subTitle" idx="1"/>
          </p:nvPr>
        </p:nvSpPr>
        <p:spPr>
          <a:xfrm>
            <a:off x="1524000" y="2104572"/>
            <a:ext cx="9564914" cy="4310742"/>
          </a:xfrm>
        </p:spPr>
        <p:txBody>
          <a:bodyPr>
            <a:normAutofit/>
          </a:bodyPr>
          <a:lstStyle/>
          <a:p>
            <a:pPr marL="388620" marR="0" lvl="0" indent="-342900" algn="l" defTabSz="914400" rtl="0" eaLnBrk="1" fontAlgn="auto" latinLnBrk="0" hangingPunct="1">
              <a:lnSpc>
                <a:spcPct val="100000"/>
              </a:lnSpc>
              <a:spcBef>
                <a:spcPct val="20000"/>
              </a:spcBef>
              <a:spcAft>
                <a:spcPts val="600"/>
              </a:spcAft>
              <a:buClr>
                <a:schemeClr val="accent1">
                  <a:lumMod val="75000"/>
                </a:schemeClr>
              </a:buClr>
              <a:buSzTx/>
              <a:buFont typeface="Wingdings" panose="05000000000000000000" pitchFamily="2" charset="2"/>
              <a:buChar char="§"/>
              <a:tabLst/>
              <a:defRPr/>
            </a:pPr>
            <a:r>
              <a:rPr lang="en-US" sz="2800" dirty="0">
                <a:latin typeface="Google Sans"/>
              </a:rPr>
              <a:t>The State’s HOME Program uses least 15% of its total HOME allocation as a set-aside for Community Housing Development Organizations (CHDOs).</a:t>
            </a:r>
          </a:p>
          <a:p>
            <a:pPr marL="388620" indent="-342900" algn="l">
              <a:lnSpc>
                <a:spcPct val="100000"/>
              </a:lnSpc>
              <a:spcBef>
                <a:spcPct val="20000"/>
              </a:spcBef>
              <a:spcAft>
                <a:spcPts val="600"/>
              </a:spcAft>
              <a:buClr>
                <a:schemeClr val="accent1">
                  <a:lumMod val="75000"/>
                </a:schemeClr>
              </a:buClr>
              <a:buFont typeface="Wingdings" panose="05000000000000000000" pitchFamily="2" charset="2"/>
              <a:buChar char="§"/>
              <a:defRPr/>
            </a:pPr>
            <a:r>
              <a:rPr lang="en-US" sz="2800" dirty="0">
                <a:latin typeface="Google Sans"/>
                <a:cs typeface="Arial" panose="020B0604020202020204" pitchFamily="34" charset="0"/>
              </a:rPr>
              <a:t>Organizations eligible to receive CHDO Set-aside funding through the Home Investment Partnerships Program (HOME) are non-profits with demonstrated development and capacity experience with creating, rehabilitating, and/or preserving affordable housing.</a:t>
            </a:r>
          </a:p>
          <a:p>
            <a:pPr marL="388620" marR="0" lvl="0" indent="-342900" algn="l" defTabSz="914400" rtl="0" eaLnBrk="1" fontAlgn="auto" latinLnBrk="0" hangingPunct="1">
              <a:lnSpc>
                <a:spcPct val="100000"/>
              </a:lnSpc>
              <a:spcBef>
                <a:spcPct val="20000"/>
              </a:spcBef>
              <a:spcAft>
                <a:spcPts val="600"/>
              </a:spcAft>
              <a:buClr>
                <a:schemeClr val="accent1">
                  <a:lumMod val="75000"/>
                </a:schemeClr>
              </a:buClr>
              <a:buSzTx/>
              <a:buFont typeface="Wingdings" panose="05000000000000000000" pitchFamily="2" charset="2"/>
              <a:buChar char="§"/>
              <a:tabLst/>
              <a:defRPr/>
            </a:pPr>
            <a:endParaRPr lang="en-US" sz="2800" dirty="0">
              <a:latin typeface="Calibri" panose="020F0502020204030204" pitchFamily="34" charset="0"/>
            </a:endParaRPr>
          </a:p>
          <a:p>
            <a:endParaRPr lang="en-US" dirty="0"/>
          </a:p>
        </p:txBody>
      </p:sp>
    </p:spTree>
    <p:extLst>
      <p:ext uri="{BB962C8B-B14F-4D97-AF65-F5344CB8AC3E}">
        <p14:creationId xmlns:p14="http://schemas.microsoft.com/office/powerpoint/2010/main" val="313411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0FE99-DECB-4B97-9CE3-022EBBFA93DD}"/>
              </a:ext>
            </a:extLst>
          </p:cNvPr>
          <p:cNvSpPr>
            <a:spLocks noGrp="1"/>
          </p:cNvSpPr>
          <p:nvPr>
            <p:ph type="title"/>
          </p:nvPr>
        </p:nvSpPr>
        <p:spPr/>
        <p:txBody>
          <a:bodyPr/>
          <a:lstStyle/>
          <a:p>
            <a:r>
              <a:rPr lang="en-US" sz="4400" b="1" dirty="0"/>
              <a:t>CHDO as a Developer of Homebuyer Housing </a:t>
            </a:r>
            <a:endParaRPr lang="en-US" dirty="0"/>
          </a:p>
        </p:txBody>
      </p:sp>
      <p:sp>
        <p:nvSpPr>
          <p:cNvPr id="3" name="Content Placeholder 2">
            <a:extLst>
              <a:ext uri="{FF2B5EF4-FFF2-40B4-BE49-F238E27FC236}">
                <a16:creationId xmlns:a16="http://schemas.microsoft.com/office/drawing/2014/main" id="{EB7BA51D-2944-B568-3E22-B2DF65C0E577}"/>
              </a:ext>
            </a:extLst>
          </p:cNvPr>
          <p:cNvSpPr>
            <a:spLocks noGrp="1"/>
          </p:cNvSpPr>
          <p:nvPr>
            <p:ph idx="1"/>
          </p:nvPr>
        </p:nvSpPr>
        <p:spPr>
          <a:xfrm>
            <a:off x="838200" y="2423886"/>
            <a:ext cx="10515600" cy="3918856"/>
          </a:xfrm>
        </p:spPr>
        <p:txBody>
          <a:bodyPr>
            <a:normAutofit/>
          </a:bodyPr>
          <a:lstStyle/>
          <a:p>
            <a:r>
              <a:rPr lang="en-US" b="0" i="0" u="none" strike="noStrike" baseline="0" dirty="0">
                <a:solidFill>
                  <a:schemeClr val="tx1">
                    <a:lumMod val="75000"/>
                  </a:schemeClr>
                </a:solidFill>
                <a:latin typeface="Google Sans"/>
              </a:rPr>
              <a:t>CHDO </a:t>
            </a:r>
            <a:r>
              <a:rPr lang="en-US" b="1" i="0" u="none" strike="noStrike" baseline="0" dirty="0">
                <a:solidFill>
                  <a:schemeClr val="tx1">
                    <a:lumMod val="75000"/>
                  </a:schemeClr>
                </a:solidFill>
                <a:latin typeface="Google Sans"/>
              </a:rPr>
              <a:t>must be the owner </a:t>
            </a:r>
            <a:r>
              <a:rPr lang="en-US" b="0" i="0" u="none" strike="noStrike" baseline="0" dirty="0">
                <a:solidFill>
                  <a:schemeClr val="tx1">
                    <a:lumMod val="75000"/>
                  </a:schemeClr>
                </a:solidFill>
                <a:latin typeface="Google Sans"/>
              </a:rPr>
              <a:t>(in fee simple absolute title) and the developer of new housing to be constructed </a:t>
            </a:r>
          </a:p>
          <a:p>
            <a:pPr algn="l">
              <a:spcBef>
                <a:spcPts val="600"/>
              </a:spcBef>
            </a:pPr>
            <a:endParaRPr lang="en-US" sz="1200" b="0" i="0" u="none" strike="noStrike" baseline="0" dirty="0">
              <a:solidFill>
                <a:schemeClr val="tx1">
                  <a:lumMod val="75000"/>
                </a:schemeClr>
              </a:solidFill>
              <a:latin typeface="Google Sans"/>
            </a:endParaRPr>
          </a:p>
          <a:p>
            <a:pPr>
              <a:lnSpc>
                <a:spcPct val="100000"/>
              </a:lnSpc>
            </a:pPr>
            <a:r>
              <a:rPr lang="en-US" b="0" i="0" u="none" strike="noStrike" baseline="0" dirty="0">
                <a:solidFill>
                  <a:schemeClr val="tx1">
                    <a:lumMod val="75000"/>
                  </a:schemeClr>
                </a:solidFill>
                <a:latin typeface="Google Sans"/>
              </a:rPr>
              <a:t>CHDOs must arrange financing of the project and be in sole charge of the construction. </a:t>
            </a:r>
          </a:p>
          <a:p>
            <a:pPr algn="l">
              <a:spcBef>
                <a:spcPts val="600"/>
              </a:spcBef>
            </a:pPr>
            <a:endParaRPr lang="en-US" sz="1400" b="0" i="0" u="none" strike="noStrike" baseline="0" dirty="0">
              <a:solidFill>
                <a:schemeClr val="tx1">
                  <a:lumMod val="75000"/>
                </a:schemeClr>
              </a:solidFill>
              <a:latin typeface="Google Sans"/>
            </a:endParaRPr>
          </a:p>
          <a:p>
            <a:r>
              <a:rPr lang="en-US" b="0" i="0" u="none" strike="noStrike" baseline="0" dirty="0">
                <a:solidFill>
                  <a:schemeClr val="tx1">
                    <a:lumMod val="75000"/>
                  </a:schemeClr>
                </a:solidFill>
                <a:latin typeface="Google Sans"/>
              </a:rPr>
              <a:t>The CHDO must transfer title of the property and HOME obligations to eligible homebuyers within a specified timeframe of project completion. </a:t>
            </a:r>
          </a:p>
          <a:p>
            <a:endParaRPr lang="en-US" dirty="0"/>
          </a:p>
        </p:txBody>
      </p:sp>
    </p:spTree>
    <p:extLst>
      <p:ext uri="{BB962C8B-B14F-4D97-AF65-F5344CB8AC3E}">
        <p14:creationId xmlns:p14="http://schemas.microsoft.com/office/powerpoint/2010/main" val="2704841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CAC0-77B5-5F01-51C7-8A209F30A3D5}"/>
              </a:ext>
            </a:extLst>
          </p:cNvPr>
          <p:cNvSpPr>
            <a:spLocks noGrp="1"/>
          </p:cNvSpPr>
          <p:nvPr>
            <p:ph type="title"/>
          </p:nvPr>
        </p:nvSpPr>
        <p:spPr>
          <a:xfrm>
            <a:off x="838200" y="962609"/>
            <a:ext cx="10515600" cy="1054878"/>
          </a:xfrm>
        </p:spPr>
        <p:txBody>
          <a:bodyPr/>
          <a:lstStyle/>
          <a:p>
            <a:r>
              <a:rPr lang="en-US" b="1" dirty="0"/>
              <a:t>CHDO as a Sponsor: Affiliate</a:t>
            </a:r>
            <a:endParaRPr lang="en-US" dirty="0"/>
          </a:p>
        </p:txBody>
      </p:sp>
      <p:sp>
        <p:nvSpPr>
          <p:cNvPr id="3" name="Content Placeholder 2">
            <a:extLst>
              <a:ext uri="{FF2B5EF4-FFF2-40B4-BE49-F238E27FC236}">
                <a16:creationId xmlns:a16="http://schemas.microsoft.com/office/drawing/2014/main" id="{A86C9DC1-02F0-EE4D-4942-D70624CC8F89}"/>
              </a:ext>
            </a:extLst>
          </p:cNvPr>
          <p:cNvSpPr>
            <a:spLocks noGrp="1"/>
          </p:cNvSpPr>
          <p:nvPr>
            <p:ph idx="1"/>
          </p:nvPr>
        </p:nvSpPr>
        <p:spPr>
          <a:xfrm>
            <a:off x="838200" y="2017487"/>
            <a:ext cx="10515600" cy="4159475"/>
          </a:xfrm>
        </p:spPr>
        <p:txBody>
          <a:bodyPr>
            <a:normAutofit lnSpcReduction="10000"/>
          </a:bodyPr>
          <a:lstStyle/>
          <a:p>
            <a:r>
              <a:rPr lang="en-US" dirty="0">
                <a:solidFill>
                  <a:schemeClr val="tx1">
                    <a:lumMod val="75000"/>
                  </a:schemeClr>
                </a:solidFill>
                <a:latin typeface="Google Sans"/>
              </a:rPr>
              <a:t>A </a:t>
            </a:r>
            <a:r>
              <a:rPr lang="en-US" b="0" i="0" u="none" strike="noStrike" baseline="0" dirty="0">
                <a:solidFill>
                  <a:schemeClr val="tx1">
                    <a:lumMod val="75000"/>
                  </a:schemeClr>
                </a:solidFill>
                <a:latin typeface="Google Sans"/>
              </a:rPr>
              <a:t>CHDO itself does not directly own and develop the property but rather does so through an eligible affiliate of the CHDO that will act as either the owner or developer of the rental housing </a:t>
            </a:r>
          </a:p>
          <a:p>
            <a:pPr>
              <a:spcAft>
                <a:spcPts val="600"/>
              </a:spcAft>
            </a:pPr>
            <a:r>
              <a:rPr lang="en-US" dirty="0">
                <a:solidFill>
                  <a:schemeClr val="tx1">
                    <a:lumMod val="75000"/>
                  </a:schemeClr>
                </a:solidFill>
                <a:latin typeface="Google Sans"/>
              </a:rPr>
              <a:t>There are 3 types of CHDO affiliate sponsorships.</a:t>
            </a:r>
          </a:p>
          <a:p>
            <a:pPr lvl="1">
              <a:spcAft>
                <a:spcPts val="600"/>
              </a:spcAft>
            </a:pPr>
            <a:r>
              <a:rPr lang="en-US" b="0" i="0" u="none" strike="noStrike" baseline="0" dirty="0">
                <a:solidFill>
                  <a:schemeClr val="tx1">
                    <a:lumMod val="75000"/>
                  </a:schemeClr>
                </a:solidFill>
                <a:latin typeface="Google Sans"/>
              </a:rPr>
              <a:t>A </a:t>
            </a:r>
            <a:r>
              <a:rPr lang="en-US" b="0" i="0" u="sng" strike="noStrike" baseline="0" dirty="0">
                <a:solidFill>
                  <a:schemeClr val="tx1">
                    <a:lumMod val="75000"/>
                  </a:schemeClr>
                </a:solidFill>
                <a:latin typeface="Google Sans"/>
              </a:rPr>
              <a:t>wholly owned subsidiary of the CHDO</a:t>
            </a:r>
            <a:r>
              <a:rPr lang="en-US" b="0" i="0" u="none" strike="noStrike" baseline="0" dirty="0">
                <a:solidFill>
                  <a:schemeClr val="tx1">
                    <a:lumMod val="75000"/>
                  </a:schemeClr>
                </a:solidFill>
                <a:latin typeface="Google Sans"/>
              </a:rPr>
              <a:t>, which may be a for-profit or non-profit organization. </a:t>
            </a:r>
          </a:p>
          <a:p>
            <a:pPr lvl="1">
              <a:spcAft>
                <a:spcPts val="600"/>
              </a:spcAft>
            </a:pPr>
            <a:r>
              <a:rPr lang="en-US" b="0" i="0" u="sng" strike="noStrike" baseline="0" dirty="0">
                <a:solidFill>
                  <a:schemeClr val="tx1">
                    <a:lumMod val="75000"/>
                  </a:schemeClr>
                </a:solidFill>
                <a:latin typeface="Google Sans"/>
              </a:rPr>
              <a:t>Limited Partnership (LP) </a:t>
            </a:r>
            <a:r>
              <a:rPr lang="en-US" b="0" i="0" u="none" strike="noStrike" baseline="0" dirty="0">
                <a:solidFill>
                  <a:schemeClr val="tx1">
                    <a:lumMod val="75000"/>
                  </a:schemeClr>
                </a:solidFill>
                <a:latin typeface="Google Sans"/>
              </a:rPr>
              <a:t>of which the CHDO or its wholly owned subsidiary is the sole general partner. </a:t>
            </a:r>
          </a:p>
          <a:p>
            <a:pPr lvl="1">
              <a:spcAft>
                <a:spcPts val="600"/>
              </a:spcAft>
            </a:pPr>
            <a:r>
              <a:rPr lang="en-US" b="0" i="0" u="sng" strike="noStrike" baseline="0" dirty="0">
                <a:solidFill>
                  <a:schemeClr val="tx1">
                    <a:lumMod val="75000"/>
                  </a:schemeClr>
                </a:solidFill>
                <a:latin typeface="Google Sans"/>
              </a:rPr>
              <a:t>Limited Liability Company (LLC) </a:t>
            </a:r>
            <a:r>
              <a:rPr lang="en-US" b="0" i="0" u="none" strike="noStrike" baseline="0" dirty="0">
                <a:solidFill>
                  <a:schemeClr val="tx1">
                    <a:lumMod val="75000"/>
                  </a:schemeClr>
                </a:solidFill>
                <a:latin typeface="Google Sans"/>
              </a:rPr>
              <a:t>of which the CHDO or its wholly owned subsidiary is the sole managing member. </a:t>
            </a:r>
          </a:p>
          <a:p>
            <a:endParaRPr lang="en-US" dirty="0"/>
          </a:p>
        </p:txBody>
      </p:sp>
    </p:spTree>
    <p:extLst>
      <p:ext uri="{BB962C8B-B14F-4D97-AF65-F5344CB8AC3E}">
        <p14:creationId xmlns:p14="http://schemas.microsoft.com/office/powerpoint/2010/main" val="3373528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79F3-F460-C9D0-9F5D-6075C8B2D385}"/>
              </a:ext>
            </a:extLst>
          </p:cNvPr>
          <p:cNvSpPr>
            <a:spLocks noGrp="1"/>
          </p:cNvSpPr>
          <p:nvPr>
            <p:ph type="title"/>
          </p:nvPr>
        </p:nvSpPr>
        <p:spPr>
          <a:xfrm>
            <a:off x="838200" y="962609"/>
            <a:ext cx="10515600" cy="982306"/>
          </a:xfrm>
        </p:spPr>
        <p:txBody>
          <a:bodyPr/>
          <a:lstStyle/>
          <a:p>
            <a:r>
              <a:rPr lang="en-US" b="1" dirty="0"/>
              <a:t>CHDO as a Sponsor: Affiliate</a:t>
            </a:r>
            <a:endParaRPr lang="en-US" dirty="0"/>
          </a:p>
        </p:txBody>
      </p:sp>
      <p:sp>
        <p:nvSpPr>
          <p:cNvPr id="3" name="Content Placeholder 2">
            <a:extLst>
              <a:ext uri="{FF2B5EF4-FFF2-40B4-BE49-F238E27FC236}">
                <a16:creationId xmlns:a16="http://schemas.microsoft.com/office/drawing/2014/main" id="{A6183763-FEC9-0EE3-CE4B-5E29332CC4D3}"/>
              </a:ext>
            </a:extLst>
          </p:cNvPr>
          <p:cNvSpPr>
            <a:spLocks noGrp="1"/>
          </p:cNvSpPr>
          <p:nvPr>
            <p:ph idx="1"/>
          </p:nvPr>
        </p:nvSpPr>
        <p:spPr>
          <a:xfrm>
            <a:off x="838200" y="2148114"/>
            <a:ext cx="10515600" cy="4028848"/>
          </a:xfrm>
        </p:spPr>
        <p:txBody>
          <a:bodyPr/>
          <a:lstStyle/>
          <a:p>
            <a:r>
              <a:rPr lang="en-US" b="0" i="0" u="none" strike="noStrike" baseline="0" dirty="0">
                <a:latin typeface="Google Sans"/>
              </a:rPr>
              <a:t>When a CHDO is involved in a Low-Income Housing Tax Credit (LIHTC) project, it serves as a sponsor. </a:t>
            </a:r>
          </a:p>
          <a:p>
            <a:pPr lvl="1"/>
            <a:r>
              <a:rPr lang="en-US" dirty="0">
                <a:latin typeface="Google Sans"/>
              </a:rPr>
              <a:t>The </a:t>
            </a:r>
            <a:r>
              <a:rPr lang="en-US" b="0" i="0" u="none" strike="noStrike" baseline="0" dirty="0">
                <a:latin typeface="Google Sans"/>
              </a:rPr>
              <a:t>CHDO is a member of an ownership organization rather than the sole owner, </a:t>
            </a:r>
          </a:p>
          <a:p>
            <a:pPr lvl="1"/>
            <a:r>
              <a:rPr lang="en-US" dirty="0">
                <a:latin typeface="Google Sans"/>
              </a:rPr>
              <a:t>A</a:t>
            </a:r>
            <a:r>
              <a:rPr lang="en-US" b="0" i="0" u="none" strike="noStrike" baseline="0" dirty="0">
                <a:latin typeface="Google Sans"/>
              </a:rPr>
              <a:t>ll LIHTC projects must utilize the sponsor role, in which the CHDO maintains control over the ownership entity to be eligible to receive HOME funding </a:t>
            </a:r>
          </a:p>
          <a:p>
            <a:endParaRPr lang="en-US" dirty="0"/>
          </a:p>
        </p:txBody>
      </p:sp>
    </p:spTree>
    <p:extLst>
      <p:ext uri="{BB962C8B-B14F-4D97-AF65-F5344CB8AC3E}">
        <p14:creationId xmlns:p14="http://schemas.microsoft.com/office/powerpoint/2010/main" val="3552549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3D8E-C489-8D00-1E0E-C7E9B66B169C}"/>
              </a:ext>
            </a:extLst>
          </p:cNvPr>
          <p:cNvSpPr>
            <a:spLocks noGrp="1"/>
          </p:cNvSpPr>
          <p:nvPr>
            <p:ph type="title"/>
          </p:nvPr>
        </p:nvSpPr>
        <p:spPr>
          <a:xfrm>
            <a:off x="838200" y="962609"/>
            <a:ext cx="10515600" cy="1069392"/>
          </a:xfrm>
        </p:spPr>
        <p:txBody>
          <a:bodyPr/>
          <a:lstStyle/>
          <a:p>
            <a:r>
              <a:rPr lang="en-US" b="1" dirty="0"/>
              <a:t>CHDO as a Sponsor: Turnkey</a:t>
            </a:r>
            <a:endParaRPr lang="en-US" dirty="0"/>
          </a:p>
        </p:txBody>
      </p:sp>
      <p:sp>
        <p:nvSpPr>
          <p:cNvPr id="3" name="Content Placeholder 2">
            <a:extLst>
              <a:ext uri="{FF2B5EF4-FFF2-40B4-BE49-F238E27FC236}">
                <a16:creationId xmlns:a16="http://schemas.microsoft.com/office/drawing/2014/main" id="{37E2B5A4-A251-6114-F34D-34A959551296}"/>
              </a:ext>
            </a:extLst>
          </p:cNvPr>
          <p:cNvSpPr>
            <a:spLocks noGrp="1"/>
          </p:cNvSpPr>
          <p:nvPr>
            <p:ph idx="1"/>
          </p:nvPr>
        </p:nvSpPr>
        <p:spPr>
          <a:xfrm>
            <a:off x="838200" y="1828800"/>
            <a:ext cx="10515600" cy="4673600"/>
          </a:xfrm>
        </p:spPr>
        <p:txBody>
          <a:bodyPr>
            <a:normAutofit fontScale="92500" lnSpcReduction="20000"/>
          </a:bodyPr>
          <a:lstStyle/>
          <a:p>
            <a:pPr>
              <a:lnSpc>
                <a:spcPct val="110000"/>
              </a:lnSpc>
              <a:spcAft>
                <a:spcPts val="1200"/>
              </a:spcAft>
            </a:pPr>
            <a:r>
              <a:rPr lang="en-US" sz="2800" b="0" i="0" u="none" strike="noStrike" baseline="0" dirty="0">
                <a:solidFill>
                  <a:srgbClr val="000000"/>
                </a:solidFill>
                <a:latin typeface="Google Sans"/>
              </a:rPr>
              <a:t>Turnkey is when one CHDO develops rental housing with the intent to convey the property to another pre-identified nonprofit organization at the predetermined time after completion of construction or rehabilitation to operate the housing for the period of affordability. </a:t>
            </a:r>
          </a:p>
          <a:p>
            <a:pPr>
              <a:lnSpc>
                <a:spcPct val="110000"/>
              </a:lnSpc>
              <a:spcAft>
                <a:spcPts val="1200"/>
              </a:spcAft>
            </a:pPr>
            <a:r>
              <a:rPr lang="en-US" sz="2800" b="0" i="0" u="none" strike="noStrike" baseline="0" dirty="0">
                <a:solidFill>
                  <a:srgbClr val="000000"/>
                </a:solidFill>
                <a:latin typeface="Google Sans"/>
              </a:rPr>
              <a:t>Must be the sole owner in a fee simple absolute or have a long-term ground lease during development and in charge of all aspects of the development process </a:t>
            </a:r>
          </a:p>
          <a:p>
            <a:pPr>
              <a:lnSpc>
                <a:spcPct val="110000"/>
              </a:lnSpc>
              <a:spcAft>
                <a:spcPts val="600"/>
              </a:spcAft>
            </a:pPr>
            <a:r>
              <a:rPr lang="en-US" sz="2800" b="0" i="0" u="none" strike="noStrike" baseline="0" dirty="0">
                <a:solidFill>
                  <a:srgbClr val="000000"/>
                </a:solidFill>
                <a:latin typeface="Google Sans"/>
              </a:rPr>
              <a:t>The private nonprofit assumes all obligations for compliance with HOME and other project requirements (including repayment of the loans) at a specified time after project completion for the period of affordability </a:t>
            </a:r>
          </a:p>
          <a:p>
            <a:endParaRPr lang="en-US" dirty="0"/>
          </a:p>
        </p:txBody>
      </p:sp>
    </p:spTree>
    <p:extLst>
      <p:ext uri="{BB962C8B-B14F-4D97-AF65-F5344CB8AC3E}">
        <p14:creationId xmlns:p14="http://schemas.microsoft.com/office/powerpoint/2010/main" val="2573713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rson working on a table">
            <a:extLst>
              <a:ext uri="{FF2B5EF4-FFF2-40B4-BE49-F238E27FC236}">
                <a16:creationId xmlns:a16="http://schemas.microsoft.com/office/drawing/2014/main" id="{2EA1583F-1059-932F-613C-1FAE25734172}"/>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4CD55DC8-3145-42F4-F2BE-4D334D802C0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a:solidFill>
                  <a:srgbClr val="FFFFFF"/>
                </a:solidFill>
              </a:rPr>
              <a:t>Things to Think About</a:t>
            </a:r>
          </a:p>
        </p:txBody>
      </p:sp>
    </p:spTree>
    <p:extLst>
      <p:ext uri="{BB962C8B-B14F-4D97-AF65-F5344CB8AC3E}">
        <p14:creationId xmlns:p14="http://schemas.microsoft.com/office/powerpoint/2010/main" val="8604952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C58C-FBE2-E041-1794-F2F446EE7A7D}"/>
              </a:ext>
            </a:extLst>
          </p:cNvPr>
          <p:cNvSpPr>
            <a:spLocks noGrp="1"/>
          </p:cNvSpPr>
          <p:nvPr>
            <p:ph type="title"/>
          </p:nvPr>
        </p:nvSpPr>
        <p:spPr/>
        <p:txBody>
          <a:bodyPr>
            <a:normAutofit/>
          </a:bodyPr>
          <a:lstStyle/>
          <a:p>
            <a:r>
              <a:rPr lang="en-US" sz="4000" b="1" dirty="0">
                <a:solidFill>
                  <a:schemeClr val="tx2"/>
                </a:solidFill>
              </a:rPr>
              <a:t>Build America, Buy America Act (BABA)</a:t>
            </a:r>
            <a:endParaRPr lang="en-US" sz="4000" b="1" dirty="0"/>
          </a:p>
        </p:txBody>
      </p:sp>
      <p:sp>
        <p:nvSpPr>
          <p:cNvPr id="3" name="Content Placeholder 2">
            <a:extLst>
              <a:ext uri="{FF2B5EF4-FFF2-40B4-BE49-F238E27FC236}">
                <a16:creationId xmlns:a16="http://schemas.microsoft.com/office/drawing/2014/main" id="{628678B1-46BF-A216-3A1C-89C0B8A143E1}"/>
              </a:ext>
            </a:extLst>
          </p:cNvPr>
          <p:cNvSpPr>
            <a:spLocks noGrp="1"/>
          </p:cNvSpPr>
          <p:nvPr>
            <p:ph idx="1"/>
          </p:nvPr>
        </p:nvSpPr>
        <p:spPr/>
        <p:txBody>
          <a:bodyPr/>
          <a:lstStyle/>
          <a:p>
            <a:pPr marL="0" indent="0">
              <a:buNone/>
            </a:pPr>
            <a:r>
              <a:rPr lang="en-US" sz="2800" b="1" dirty="0">
                <a:solidFill>
                  <a:schemeClr val="tx2"/>
                </a:solidFill>
                <a:latin typeface="Google Sans"/>
              </a:rPr>
              <a:t>What is the Buy America Preference (BAP)?</a:t>
            </a:r>
          </a:p>
          <a:p>
            <a:r>
              <a:rPr lang="en-US" sz="2800" dirty="0">
                <a:solidFill>
                  <a:schemeClr val="tx2"/>
                </a:solidFill>
                <a:latin typeface="Google Sans"/>
              </a:rPr>
              <a:t>Iron, steel, manufactured products, and construction materials used for federally funded infrastructure projects are produced in the United States, unless otherwise exempt or subject to an approved waiver</a:t>
            </a:r>
          </a:p>
          <a:p>
            <a:r>
              <a:rPr lang="en-US" sz="2800" dirty="0">
                <a:solidFill>
                  <a:schemeClr val="tx2"/>
                </a:solidFill>
                <a:latin typeface="Google Sans"/>
              </a:rPr>
              <a:t>2 CFR § 184</a:t>
            </a:r>
          </a:p>
          <a:p>
            <a:endParaRPr lang="en-US" dirty="0"/>
          </a:p>
        </p:txBody>
      </p:sp>
    </p:spTree>
    <p:extLst>
      <p:ext uri="{BB962C8B-B14F-4D97-AF65-F5344CB8AC3E}">
        <p14:creationId xmlns:p14="http://schemas.microsoft.com/office/powerpoint/2010/main" val="316007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345DB-D8B6-CA8C-2149-C64459A726E1}"/>
              </a:ext>
            </a:extLst>
          </p:cNvPr>
          <p:cNvSpPr>
            <a:spLocks noGrp="1"/>
          </p:cNvSpPr>
          <p:nvPr>
            <p:ph type="title"/>
          </p:nvPr>
        </p:nvSpPr>
        <p:spPr>
          <a:xfrm>
            <a:off x="838200" y="962608"/>
            <a:ext cx="10515600" cy="1084853"/>
          </a:xfrm>
        </p:spPr>
        <p:txBody>
          <a:bodyPr/>
          <a:lstStyle/>
          <a:p>
            <a:r>
              <a:rPr lang="en-US" b="1" dirty="0"/>
              <a:t>Section 3	</a:t>
            </a:r>
            <a:r>
              <a:rPr lang="en-US" dirty="0"/>
              <a:t>	</a:t>
            </a:r>
          </a:p>
        </p:txBody>
      </p:sp>
      <p:sp>
        <p:nvSpPr>
          <p:cNvPr id="3" name="Content Placeholder 2">
            <a:extLst>
              <a:ext uri="{FF2B5EF4-FFF2-40B4-BE49-F238E27FC236}">
                <a16:creationId xmlns:a16="http://schemas.microsoft.com/office/drawing/2014/main" id="{DC37A94E-DB7C-7C04-6763-EC8C9B1CAF31}"/>
              </a:ext>
            </a:extLst>
          </p:cNvPr>
          <p:cNvSpPr>
            <a:spLocks noGrp="1"/>
          </p:cNvSpPr>
          <p:nvPr>
            <p:ph idx="1"/>
          </p:nvPr>
        </p:nvSpPr>
        <p:spPr>
          <a:xfrm>
            <a:off x="838200" y="2047461"/>
            <a:ext cx="10515600" cy="4129501"/>
          </a:xfrm>
        </p:spPr>
        <p:txBody>
          <a:bodyPr/>
          <a:lstStyle/>
          <a:p>
            <a:r>
              <a:rPr lang="en-US" b="0" i="0" dirty="0">
                <a:effectLst/>
                <a:latin typeface="Google Sans"/>
              </a:rPr>
              <a:t>Section 3 ensures that employment, training, and contracting opportunities that result from HUD assistance be directed to low-income persons (Section 3 workers) and businesses that are owned by or employ low-income persons (Section 3 businesses) to help build economic wealth.</a:t>
            </a:r>
          </a:p>
          <a:p>
            <a:r>
              <a:rPr lang="en-US" dirty="0">
                <a:latin typeface="Google Sans"/>
              </a:rPr>
              <a:t>$200,000 or more in aggregate HUD funding (including HOME or HTF as well as CDBG or other similar funding from a local government)</a:t>
            </a:r>
          </a:p>
          <a:p>
            <a:endParaRPr lang="en-US"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1045177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FCDC-3BBA-20FC-5AA5-7FCBCFE84B27}"/>
              </a:ext>
            </a:extLst>
          </p:cNvPr>
          <p:cNvSpPr>
            <a:spLocks noGrp="1"/>
          </p:cNvSpPr>
          <p:nvPr>
            <p:ph type="title"/>
          </p:nvPr>
        </p:nvSpPr>
        <p:spPr>
          <a:xfrm>
            <a:off x="838200" y="962608"/>
            <a:ext cx="10515600" cy="1229049"/>
          </a:xfrm>
        </p:spPr>
        <p:txBody>
          <a:bodyPr/>
          <a:lstStyle/>
          <a:p>
            <a:r>
              <a:rPr lang="en-US" b="1" dirty="0"/>
              <a:t>Davis Bacon</a:t>
            </a:r>
          </a:p>
        </p:txBody>
      </p:sp>
      <p:sp>
        <p:nvSpPr>
          <p:cNvPr id="3" name="Content Placeholder 2">
            <a:extLst>
              <a:ext uri="{FF2B5EF4-FFF2-40B4-BE49-F238E27FC236}">
                <a16:creationId xmlns:a16="http://schemas.microsoft.com/office/drawing/2014/main" id="{CC575BB9-0A2F-E527-882B-D061D57849E9}"/>
              </a:ext>
            </a:extLst>
          </p:cNvPr>
          <p:cNvSpPr>
            <a:spLocks noGrp="1"/>
          </p:cNvSpPr>
          <p:nvPr>
            <p:ph idx="1"/>
          </p:nvPr>
        </p:nvSpPr>
        <p:spPr>
          <a:xfrm>
            <a:off x="838200" y="2191657"/>
            <a:ext cx="10515600" cy="3985305"/>
          </a:xfrm>
        </p:spPr>
        <p:txBody>
          <a:bodyPr/>
          <a:lstStyle/>
          <a:p>
            <a:r>
              <a:rPr lang="en-US" dirty="0">
                <a:latin typeface="Google Sans"/>
              </a:rPr>
              <a:t>C</a:t>
            </a:r>
            <a:r>
              <a:rPr lang="en-US" b="0" i="0" dirty="0">
                <a:effectLst/>
                <a:latin typeface="Google Sans"/>
              </a:rPr>
              <a:t>ontractors and subcontractors must pay their laborers and mechanics employed under the contract no less than the locally prevailing wages and fringe benefits for corresponding work on similar projects in the area.</a:t>
            </a:r>
          </a:p>
          <a:p>
            <a:pPr algn="l"/>
            <a:r>
              <a:rPr lang="en-US" b="0" i="0" u="none" strike="noStrike" baseline="0" dirty="0">
                <a:latin typeface="Google Sans"/>
              </a:rPr>
              <a:t>Applies if HOME funds are used for project costs (construction or non‐construction) for housing with 12 or more HOME‐assisted units</a:t>
            </a:r>
            <a:endParaRPr lang="en-US" dirty="0">
              <a:latin typeface="Google Sans"/>
            </a:endParaRPr>
          </a:p>
        </p:txBody>
      </p:sp>
    </p:spTree>
    <p:extLst>
      <p:ext uri="{BB962C8B-B14F-4D97-AF65-F5344CB8AC3E}">
        <p14:creationId xmlns:p14="http://schemas.microsoft.com/office/powerpoint/2010/main" val="2149480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per files on the table">
            <a:extLst>
              <a:ext uri="{FF2B5EF4-FFF2-40B4-BE49-F238E27FC236}">
                <a16:creationId xmlns:a16="http://schemas.microsoft.com/office/drawing/2014/main" id="{13A31C2F-F98D-719C-104C-8C10A614B982}"/>
              </a:ext>
            </a:extLst>
          </p:cNvPr>
          <p:cNvPicPr>
            <a:picLocks noChangeAspect="1"/>
          </p:cNvPicPr>
          <p:nvPr/>
        </p:nvPicPr>
        <p:blipFill>
          <a:blip r:embed="rId2">
            <a:extLst>
              <a:ext uri="{28A0092B-C50C-407E-A947-70E740481C1C}">
                <a14:useLocalDpi xmlns:a14="http://schemas.microsoft.com/office/drawing/2010/main" val="0"/>
              </a:ext>
            </a:extLst>
          </a:blip>
          <a:srcRect l="296" t="9091" r="22714" b="-2"/>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426AE1-7048-BCD4-AA03-AAF8E0CFF40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a:solidFill>
                  <a:schemeClr val="bg1"/>
                </a:solidFill>
              </a:rPr>
              <a:t>HOW TO APPLY</a:t>
            </a:r>
            <a:endParaRPr lang="en-US" sz="4800">
              <a:solidFill>
                <a:schemeClr val="bg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81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4C5B-9A76-20A8-3B8D-E22DC5BAD46D}"/>
              </a:ext>
            </a:extLst>
          </p:cNvPr>
          <p:cNvSpPr>
            <a:spLocks noGrp="1"/>
          </p:cNvSpPr>
          <p:nvPr>
            <p:ph type="title"/>
          </p:nvPr>
        </p:nvSpPr>
        <p:spPr>
          <a:xfrm>
            <a:off x="838200" y="962609"/>
            <a:ext cx="10515600" cy="1054878"/>
          </a:xfrm>
        </p:spPr>
        <p:txBody>
          <a:bodyPr/>
          <a:lstStyle/>
          <a:p>
            <a:r>
              <a:rPr lang="en-US" b="1" dirty="0"/>
              <a:t>Period of CHDO Certification</a:t>
            </a:r>
            <a:endParaRPr lang="en-US" dirty="0"/>
          </a:p>
        </p:txBody>
      </p:sp>
      <p:sp>
        <p:nvSpPr>
          <p:cNvPr id="3" name="Content Placeholder 2">
            <a:extLst>
              <a:ext uri="{FF2B5EF4-FFF2-40B4-BE49-F238E27FC236}">
                <a16:creationId xmlns:a16="http://schemas.microsoft.com/office/drawing/2014/main" id="{5D7B5164-BA4D-642A-29E3-A556007A8DD8}"/>
              </a:ext>
            </a:extLst>
          </p:cNvPr>
          <p:cNvSpPr>
            <a:spLocks noGrp="1"/>
          </p:cNvSpPr>
          <p:nvPr>
            <p:ph idx="1"/>
          </p:nvPr>
        </p:nvSpPr>
        <p:spPr>
          <a:xfrm>
            <a:off x="838200" y="2017486"/>
            <a:ext cx="10515600" cy="4383314"/>
          </a:xfrm>
        </p:spPr>
        <p:txBody>
          <a:bodyPr>
            <a:normAutofit/>
          </a:bodyPr>
          <a:lstStyle/>
          <a:p>
            <a:pPr>
              <a:spcAft>
                <a:spcPts val="1200"/>
              </a:spcAft>
            </a:pPr>
            <a:r>
              <a:rPr lang="en-US" dirty="0">
                <a:latin typeface="Google Sans"/>
              </a:rPr>
              <a:t>Certification is effective for 12 months from the period of approval. </a:t>
            </a:r>
          </a:p>
          <a:p>
            <a:pPr>
              <a:spcAft>
                <a:spcPts val="1200"/>
              </a:spcAft>
            </a:pPr>
            <a:r>
              <a:rPr lang="en-US" dirty="0">
                <a:latin typeface="Google Sans"/>
              </a:rPr>
              <a:t>CHDO status is contingent upon an approved funded application.  </a:t>
            </a:r>
          </a:p>
          <a:p>
            <a:pPr>
              <a:spcAft>
                <a:spcPts val="1200"/>
              </a:spcAft>
            </a:pPr>
            <a:r>
              <a:rPr lang="en-US" dirty="0">
                <a:latin typeface="Google Sans"/>
              </a:rPr>
              <a:t>Activities conducted by CHDOs must be consistent with the state’s Consolidated Plan. </a:t>
            </a:r>
          </a:p>
          <a:p>
            <a:pPr lvl="1">
              <a:spcAft>
                <a:spcPts val="1200"/>
              </a:spcAft>
            </a:pPr>
            <a:r>
              <a:rPr lang="en-US" dirty="0">
                <a:latin typeface="Google Sans"/>
              </a:rPr>
              <a:t>Plan identifies housing and community development needs </a:t>
            </a:r>
          </a:p>
          <a:p>
            <a:pPr lvl="1">
              <a:spcAft>
                <a:spcPts val="1200"/>
              </a:spcAft>
            </a:pPr>
            <a:r>
              <a:rPr lang="en-US" dirty="0">
                <a:latin typeface="Google Sans"/>
              </a:rPr>
              <a:t>Identifies long-term strategies to address these needs. </a:t>
            </a:r>
          </a:p>
          <a:p>
            <a:endParaRPr lang="en-US" dirty="0"/>
          </a:p>
        </p:txBody>
      </p:sp>
    </p:spTree>
    <p:extLst>
      <p:ext uri="{BB962C8B-B14F-4D97-AF65-F5344CB8AC3E}">
        <p14:creationId xmlns:p14="http://schemas.microsoft.com/office/powerpoint/2010/main" val="186023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0289E-97F2-F7C0-8530-E1EC518032EB}"/>
              </a:ext>
            </a:extLst>
          </p:cNvPr>
          <p:cNvSpPr>
            <a:spLocks noGrp="1"/>
          </p:cNvSpPr>
          <p:nvPr>
            <p:ph type="title"/>
          </p:nvPr>
        </p:nvSpPr>
        <p:spPr/>
        <p:txBody>
          <a:bodyPr/>
          <a:lstStyle/>
          <a:p>
            <a:pPr algn="ctr"/>
            <a:r>
              <a:rPr lang="en-US" b="1" dirty="0"/>
              <a:t>Participating Jurisdictions </a:t>
            </a:r>
          </a:p>
        </p:txBody>
      </p:sp>
      <p:sp>
        <p:nvSpPr>
          <p:cNvPr id="3" name="Content Placeholder 2">
            <a:extLst>
              <a:ext uri="{FF2B5EF4-FFF2-40B4-BE49-F238E27FC236}">
                <a16:creationId xmlns:a16="http://schemas.microsoft.com/office/drawing/2014/main" id="{6C06266A-28E6-64BC-5665-10CB10FF76D5}"/>
              </a:ext>
            </a:extLst>
          </p:cNvPr>
          <p:cNvSpPr>
            <a:spLocks noGrp="1"/>
          </p:cNvSpPr>
          <p:nvPr>
            <p:ph idx="1"/>
          </p:nvPr>
        </p:nvSpPr>
        <p:spPr/>
        <p:txBody>
          <a:bodyPr>
            <a:normAutofit/>
          </a:bodyPr>
          <a:lstStyle/>
          <a:p>
            <a:pPr marL="0" indent="0">
              <a:buNone/>
            </a:pPr>
            <a:r>
              <a:rPr lang="en-US" sz="2800" dirty="0">
                <a:effectLst/>
                <a:latin typeface="Calibri" panose="020F0502020204030204" pitchFamily="34" charset="0"/>
                <a:ea typeface="Calibri" panose="020F0502020204030204" pitchFamily="34" charset="0"/>
              </a:rPr>
              <a:t>To be eligible for the CHDO Set-Aside funding, non-profit organizations must be Certified through their Participating Jurisdiction. </a:t>
            </a:r>
          </a:p>
          <a:p>
            <a:pPr lvl="5"/>
            <a:r>
              <a:rPr lang="en-US" sz="2800" dirty="0"/>
              <a:t>Gulf Coast: Gulf Coast Consortium </a:t>
            </a:r>
          </a:p>
          <a:p>
            <a:pPr lvl="5"/>
            <a:r>
              <a:rPr lang="en-US" sz="2800" dirty="0"/>
              <a:t>Hattiesburg: City of Hattiesburg</a:t>
            </a:r>
          </a:p>
          <a:p>
            <a:pPr lvl="5"/>
            <a:r>
              <a:rPr lang="en-US" sz="2800" dirty="0"/>
              <a:t>Jackson: City of Jackson</a:t>
            </a:r>
          </a:p>
          <a:p>
            <a:pPr lvl="5"/>
            <a:r>
              <a:rPr lang="en-US" sz="2800" dirty="0"/>
              <a:t>Statewide: Mississippi Home Corporation</a:t>
            </a:r>
          </a:p>
        </p:txBody>
      </p:sp>
    </p:spTree>
    <p:extLst>
      <p:ext uri="{BB962C8B-B14F-4D97-AF65-F5344CB8AC3E}">
        <p14:creationId xmlns:p14="http://schemas.microsoft.com/office/powerpoint/2010/main" val="854510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05CE3-28BF-E1CC-1613-842909975A2B}"/>
              </a:ext>
            </a:extLst>
          </p:cNvPr>
          <p:cNvSpPr>
            <a:spLocks noGrp="1"/>
          </p:cNvSpPr>
          <p:nvPr>
            <p:ph type="title"/>
          </p:nvPr>
        </p:nvSpPr>
        <p:spPr>
          <a:xfrm>
            <a:off x="838200" y="962608"/>
            <a:ext cx="10515600" cy="924249"/>
          </a:xfrm>
        </p:spPr>
        <p:txBody>
          <a:bodyPr/>
          <a:lstStyle/>
          <a:p>
            <a:r>
              <a:rPr lang="en-US" b="1" dirty="0"/>
              <a:t>How to Apply for CHDO Certification</a:t>
            </a:r>
            <a:endParaRPr lang="en-US" dirty="0"/>
          </a:p>
        </p:txBody>
      </p:sp>
      <p:sp>
        <p:nvSpPr>
          <p:cNvPr id="3" name="Content Placeholder 2">
            <a:extLst>
              <a:ext uri="{FF2B5EF4-FFF2-40B4-BE49-F238E27FC236}">
                <a16:creationId xmlns:a16="http://schemas.microsoft.com/office/drawing/2014/main" id="{75EF7D57-F91B-CA63-8D29-D3FBF06399E8}"/>
              </a:ext>
            </a:extLst>
          </p:cNvPr>
          <p:cNvSpPr>
            <a:spLocks noGrp="1"/>
          </p:cNvSpPr>
          <p:nvPr>
            <p:ph idx="1"/>
          </p:nvPr>
        </p:nvSpPr>
        <p:spPr>
          <a:xfrm>
            <a:off x="838200" y="1886857"/>
            <a:ext cx="10515600" cy="4290105"/>
          </a:xfrm>
        </p:spPr>
        <p:txBody>
          <a:bodyPr>
            <a:normAutofit/>
          </a:bodyPr>
          <a:lstStyle/>
          <a:p>
            <a:pPr>
              <a:spcAft>
                <a:spcPts val="1200"/>
              </a:spcAft>
            </a:pPr>
            <a:r>
              <a:rPr lang="en-US" dirty="0">
                <a:effectLst/>
                <a:latin typeface="Google Sans"/>
                <a:ea typeface="Times New Roman" panose="02020603050405020304" pitchFamily="18" charset="0"/>
                <a:cs typeface="Arial" panose="020B0604020202020204" pitchFamily="34" charset="0"/>
              </a:rPr>
              <a:t>CHDO Certification package can be found at: </a:t>
            </a:r>
            <a:r>
              <a:rPr lang="en-US" sz="2800" u="sng" dirty="0">
                <a:solidFill>
                  <a:schemeClr val="tx2"/>
                </a:solidFill>
                <a:effectLst/>
                <a:latin typeface="Google Sans"/>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https://www.mshomecorp.com/federal-programs/home/CHDO/</a:t>
            </a:r>
            <a:r>
              <a:rPr lang="en-US" sz="2800" dirty="0">
                <a:solidFill>
                  <a:schemeClr val="tx2"/>
                </a:solidFill>
                <a:effectLst/>
                <a:latin typeface="Google Sans"/>
                <a:ea typeface="Times New Roman" panose="02020603050405020304" pitchFamily="18" charset="0"/>
                <a:cs typeface="Arial" panose="020B0604020202020204" pitchFamily="34" charset="0"/>
              </a:rPr>
              <a:t> </a:t>
            </a:r>
            <a:r>
              <a:rPr lang="en-US" sz="2800" dirty="0">
                <a:effectLst/>
                <a:latin typeface="Google Sans"/>
                <a:ea typeface="Times New Roman" panose="02020603050405020304" pitchFamily="18" charset="0"/>
                <a:cs typeface="Arial" panose="020B0604020202020204" pitchFamily="34" charset="0"/>
              </a:rPr>
              <a:t>under “Need to Qualify for CHDO Status”.</a:t>
            </a:r>
            <a:endParaRPr lang="en-US" sz="2800" dirty="0">
              <a:latin typeface="Google Sans"/>
              <a:cs typeface="Arial" panose="020B0604020202020204" pitchFamily="34" charset="0"/>
            </a:endParaRPr>
          </a:p>
          <a:p>
            <a:pPr>
              <a:spcAft>
                <a:spcPts val="1200"/>
              </a:spcAft>
            </a:pPr>
            <a:r>
              <a:rPr lang="en-US" dirty="0">
                <a:latin typeface="Google Sans"/>
              </a:rPr>
              <a:t>Submit one (1) original of the Proposal and certification application to </a:t>
            </a:r>
          </a:p>
          <a:p>
            <a:pPr marL="2286000" lvl="5" indent="0">
              <a:buNone/>
            </a:pPr>
            <a:r>
              <a:rPr lang="en-US" sz="2800" dirty="0">
                <a:latin typeface="Google Sans"/>
              </a:rPr>
              <a:t>Julie Brooks</a:t>
            </a:r>
          </a:p>
          <a:p>
            <a:pPr marL="2286000" lvl="5" indent="0">
              <a:buNone/>
            </a:pPr>
            <a:r>
              <a:rPr lang="en-US" sz="2800" dirty="0">
                <a:latin typeface="Google Sans"/>
              </a:rPr>
              <a:t>Mississippi Home Corporation</a:t>
            </a:r>
          </a:p>
          <a:p>
            <a:pPr marL="2286000" lvl="5" indent="0">
              <a:buNone/>
            </a:pPr>
            <a:r>
              <a:rPr lang="en-US" sz="2800" dirty="0">
                <a:latin typeface="Google Sans"/>
              </a:rPr>
              <a:t>735 Riverside Drive </a:t>
            </a:r>
          </a:p>
          <a:p>
            <a:pPr marL="2286000" lvl="5" indent="0">
              <a:buNone/>
            </a:pPr>
            <a:r>
              <a:rPr lang="en-US" sz="2800" dirty="0">
                <a:latin typeface="Google Sans"/>
              </a:rPr>
              <a:t>Jackson, Mississippi 39202</a:t>
            </a:r>
          </a:p>
          <a:p>
            <a:endParaRPr lang="en-US" dirty="0"/>
          </a:p>
        </p:txBody>
      </p:sp>
    </p:spTree>
    <p:extLst>
      <p:ext uri="{BB962C8B-B14F-4D97-AF65-F5344CB8AC3E}">
        <p14:creationId xmlns:p14="http://schemas.microsoft.com/office/powerpoint/2010/main" val="2539652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7D96-8DF0-47DE-48B9-59D00F46C9D5}"/>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F54CF004-E717-E543-DD2B-24977EBBEA00}"/>
              </a:ext>
            </a:extLst>
          </p:cNvPr>
          <p:cNvSpPr>
            <a:spLocks noGrp="1"/>
          </p:cNvSpPr>
          <p:nvPr>
            <p:ph idx="1"/>
          </p:nvPr>
        </p:nvSpPr>
        <p:spPr/>
        <p:txBody>
          <a:bodyPr/>
          <a:lstStyle/>
          <a:p>
            <a:r>
              <a:rPr lang="en-US" dirty="0"/>
              <a:t>Mississippi Home Corporation</a:t>
            </a:r>
          </a:p>
          <a:p>
            <a:pPr lvl="1"/>
            <a:r>
              <a:rPr lang="en-US" dirty="0">
                <a:hlinkClick r:id="rId2"/>
              </a:rPr>
              <a:t>https://www.mshomecorp.com/federal-programs/housing-development/</a:t>
            </a:r>
            <a:r>
              <a:rPr lang="en-US" dirty="0"/>
              <a:t> </a:t>
            </a:r>
          </a:p>
          <a:p>
            <a:r>
              <a:rPr lang="en-US" dirty="0"/>
              <a:t>HUD EXCHANGE</a:t>
            </a:r>
          </a:p>
          <a:p>
            <a:pPr lvl="1"/>
            <a:r>
              <a:rPr lang="en-US" dirty="0">
                <a:hlinkClick r:id="rId3"/>
              </a:rPr>
              <a:t>https://www.hudexchange.info/programs/home/</a:t>
            </a:r>
            <a:endParaRPr lang="en-US" dirty="0"/>
          </a:p>
          <a:p>
            <a:pPr lvl="1"/>
            <a:endParaRPr lang="en-US" dirty="0"/>
          </a:p>
        </p:txBody>
      </p:sp>
    </p:spTree>
    <p:extLst>
      <p:ext uri="{BB962C8B-B14F-4D97-AF65-F5344CB8AC3E}">
        <p14:creationId xmlns:p14="http://schemas.microsoft.com/office/powerpoint/2010/main" val="1092825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3CE2-0E64-EE88-3B13-CC2C5E7BDAA5}"/>
              </a:ext>
            </a:extLst>
          </p:cNvPr>
          <p:cNvSpPr>
            <a:spLocks noGrp="1"/>
          </p:cNvSpPr>
          <p:nvPr>
            <p:ph type="title"/>
          </p:nvPr>
        </p:nvSpPr>
        <p:spPr/>
        <p:txBody>
          <a:bodyPr/>
          <a:lstStyle/>
          <a:p>
            <a:r>
              <a:rPr lang="en-US" b="1" dirty="0">
                <a:solidFill>
                  <a:schemeClr val="accent1"/>
                </a:solidFill>
              </a:rPr>
              <a:t>Contact Information	</a:t>
            </a:r>
          </a:p>
        </p:txBody>
      </p:sp>
      <p:graphicFrame>
        <p:nvGraphicFramePr>
          <p:cNvPr id="7" name="Content Placeholder 2">
            <a:extLst>
              <a:ext uri="{FF2B5EF4-FFF2-40B4-BE49-F238E27FC236}">
                <a16:creationId xmlns:a16="http://schemas.microsoft.com/office/drawing/2014/main" id="{48C579B9-FED5-4343-4120-AB6D48AD32AA}"/>
              </a:ext>
            </a:extLst>
          </p:cNvPr>
          <p:cNvGraphicFramePr>
            <a:graphicFrameLocks noGrp="1"/>
          </p:cNvGraphicFramePr>
          <p:nvPr>
            <p:ph idx="1"/>
            <p:extLst>
              <p:ext uri="{D42A27DB-BD31-4B8C-83A1-F6EECF244321}">
                <p14:modId xmlns:p14="http://schemas.microsoft.com/office/powerpoint/2010/main" val="3807070333"/>
              </p:ext>
            </p:extLst>
          </p:nvPr>
        </p:nvGraphicFramePr>
        <p:xfrm>
          <a:off x="838200" y="2454442"/>
          <a:ext cx="10515600" cy="372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391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Vintage movie ending frame">
            <a:extLst>
              <a:ext uri="{FF2B5EF4-FFF2-40B4-BE49-F238E27FC236}">
                <a16:creationId xmlns:a16="http://schemas.microsoft.com/office/drawing/2014/main" id="{417AFF9A-4CBD-19F2-D794-72FB4E1FB635}"/>
              </a:ext>
            </a:extLst>
          </p:cNvPr>
          <p:cNvPicPr>
            <a:picLocks noChangeAspect="1"/>
          </p:cNvPicPr>
          <p:nvPr/>
        </p:nvPicPr>
        <p:blipFill>
          <a:blip r:embed="rId2">
            <a:extLst>
              <a:ext uri="{28A0092B-C50C-407E-A947-70E740481C1C}">
                <a14:useLocalDpi xmlns:a14="http://schemas.microsoft.com/office/drawing/2010/main" val="0"/>
              </a:ext>
            </a:extLst>
          </a:blip>
          <a:srcRect t="10666" b="17232"/>
          <a:stretch/>
        </p:blipFill>
        <p:spPr>
          <a:xfrm>
            <a:off x="20" y="1282"/>
            <a:ext cx="12191980" cy="6856718"/>
          </a:xfrm>
          <a:prstGeom prst="rect">
            <a:avLst/>
          </a:prstGeom>
        </p:spPr>
      </p:pic>
    </p:spTree>
    <p:extLst>
      <p:ext uri="{BB962C8B-B14F-4D97-AF65-F5344CB8AC3E}">
        <p14:creationId xmlns:p14="http://schemas.microsoft.com/office/powerpoint/2010/main" val="428001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63FB-ECB5-E265-09D1-420EA5A8B7CB}"/>
              </a:ext>
            </a:extLst>
          </p:cNvPr>
          <p:cNvSpPr>
            <a:spLocks noGrp="1"/>
          </p:cNvSpPr>
          <p:nvPr>
            <p:ph type="title"/>
          </p:nvPr>
        </p:nvSpPr>
        <p:spPr/>
        <p:txBody>
          <a:bodyPr/>
          <a:lstStyle/>
          <a:p>
            <a:r>
              <a:rPr lang="en-US" b="1" dirty="0"/>
              <a:t>CHDO Qualifying Criteria</a:t>
            </a:r>
            <a:endParaRPr lang="en-US" dirty="0"/>
          </a:p>
        </p:txBody>
      </p:sp>
      <p:graphicFrame>
        <p:nvGraphicFramePr>
          <p:cNvPr id="7" name="Content Placeholder 2">
            <a:extLst>
              <a:ext uri="{FF2B5EF4-FFF2-40B4-BE49-F238E27FC236}">
                <a16:creationId xmlns:a16="http://schemas.microsoft.com/office/drawing/2014/main" id="{04016939-81C0-784A-F288-B37A460CE357}"/>
              </a:ext>
            </a:extLst>
          </p:cNvPr>
          <p:cNvGraphicFramePr>
            <a:graphicFrameLocks noGrp="1"/>
          </p:cNvGraphicFramePr>
          <p:nvPr>
            <p:ph idx="1"/>
          </p:nvPr>
        </p:nvGraphicFramePr>
        <p:xfrm>
          <a:off x="838200" y="2454442"/>
          <a:ext cx="10515600" cy="372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270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9F71-99F9-97C1-83B6-6069351646C4}"/>
              </a:ext>
            </a:extLst>
          </p:cNvPr>
          <p:cNvSpPr>
            <a:spLocks noGrp="1"/>
          </p:cNvSpPr>
          <p:nvPr>
            <p:ph type="title"/>
          </p:nvPr>
        </p:nvSpPr>
        <p:spPr>
          <a:xfrm>
            <a:off x="838200" y="962608"/>
            <a:ext cx="10515600" cy="1098421"/>
          </a:xfrm>
        </p:spPr>
        <p:txBody>
          <a:bodyPr/>
          <a:lstStyle/>
          <a:p>
            <a:r>
              <a:rPr lang="en-US" b="1" dirty="0">
                <a:latin typeface="Franklin Gothic Book" panose="020B0503020102020204" pitchFamily="34" charset="0"/>
              </a:rPr>
              <a:t>CHDO Qualifying Criteria</a:t>
            </a:r>
            <a:endParaRPr lang="en-US" b="1" dirty="0"/>
          </a:p>
        </p:txBody>
      </p:sp>
      <p:sp>
        <p:nvSpPr>
          <p:cNvPr id="3" name="Content Placeholder 2">
            <a:extLst>
              <a:ext uri="{FF2B5EF4-FFF2-40B4-BE49-F238E27FC236}">
                <a16:creationId xmlns:a16="http://schemas.microsoft.com/office/drawing/2014/main" id="{89A2EF8D-177E-6B5B-83C8-5815C80A1F9C}"/>
              </a:ext>
            </a:extLst>
          </p:cNvPr>
          <p:cNvSpPr>
            <a:spLocks noGrp="1"/>
          </p:cNvSpPr>
          <p:nvPr>
            <p:ph idx="1"/>
          </p:nvPr>
        </p:nvSpPr>
        <p:spPr>
          <a:xfrm>
            <a:off x="838200" y="2061029"/>
            <a:ext cx="10515600" cy="4557485"/>
          </a:xfrm>
        </p:spPr>
        <p:txBody>
          <a:bodyPr>
            <a:normAutofit/>
          </a:bodyPr>
          <a:lstStyle/>
          <a:p>
            <a:r>
              <a:rPr lang="en-US" b="1" dirty="0">
                <a:latin typeface="Google Sans"/>
                <a:ea typeface="Times New Roman" panose="02020603050405020304" pitchFamily="18" charset="0"/>
                <a:cs typeface="Arial" panose="020B0604020202020204" pitchFamily="34" charset="0"/>
              </a:rPr>
              <a:t>Legal Status</a:t>
            </a:r>
          </a:p>
          <a:p>
            <a:pPr lvl="1"/>
            <a:r>
              <a:rPr lang="en-US" sz="2800" dirty="0">
                <a:latin typeface="Google Sans"/>
                <a:ea typeface="Times New Roman" panose="02020603050405020304" pitchFamily="18" charset="0"/>
                <a:cs typeface="Arial" panose="020B0604020202020204" pitchFamily="34" charset="0"/>
              </a:rPr>
              <a:t>501 (c)3 or (c)4 </a:t>
            </a:r>
          </a:p>
          <a:p>
            <a:pPr lvl="1"/>
            <a:r>
              <a:rPr lang="en-US" sz="2800" dirty="0">
                <a:latin typeface="Google Sans"/>
                <a:ea typeface="Times New Roman" panose="02020603050405020304" pitchFamily="18" charset="0"/>
                <a:cs typeface="Arial" panose="020B0604020202020204" pitchFamily="34" charset="0"/>
              </a:rPr>
              <a:t>Purpose: Must be the provision of safe, decent affordable housing to low-income households</a:t>
            </a:r>
          </a:p>
          <a:p>
            <a:r>
              <a:rPr lang="en-US" b="1" dirty="0">
                <a:latin typeface="Google Sans"/>
                <a:ea typeface="Times New Roman" panose="02020603050405020304" pitchFamily="18" charset="0"/>
                <a:cs typeface="Arial" panose="020B0604020202020204" pitchFamily="34" charset="0"/>
              </a:rPr>
              <a:t>Organizational Structure </a:t>
            </a:r>
          </a:p>
          <a:p>
            <a:pPr lvl="1"/>
            <a:r>
              <a:rPr lang="en-US" sz="2800" dirty="0">
                <a:latin typeface="Google Sans"/>
                <a:ea typeface="Times New Roman" panose="02020603050405020304" pitchFamily="18" charset="0"/>
                <a:cs typeface="Arial" panose="020B0604020202020204" pitchFamily="34" charset="0"/>
              </a:rPr>
              <a:t>Board composition (Minimum 6 – 1/3, no more than 1/3, and unrestricted)</a:t>
            </a:r>
          </a:p>
          <a:p>
            <a:r>
              <a:rPr lang="en-US" b="1" dirty="0">
                <a:latin typeface="Google Sans"/>
                <a:ea typeface="Times New Roman" panose="02020603050405020304" pitchFamily="18" charset="0"/>
                <a:cs typeface="Arial" panose="020B0604020202020204" pitchFamily="34" charset="0"/>
              </a:rPr>
              <a:t>Capacity and Experience </a:t>
            </a:r>
          </a:p>
          <a:p>
            <a:pPr lvl="1"/>
            <a:r>
              <a:rPr lang="en-US" sz="2800" dirty="0">
                <a:latin typeface="Google Sans"/>
                <a:ea typeface="Times New Roman" panose="02020603050405020304" pitchFamily="18" charset="0"/>
                <a:cs typeface="Arial" panose="020B0604020202020204" pitchFamily="34" charset="0"/>
              </a:rPr>
              <a:t>Paid staff with relevant experience to undertake the proposed project. </a:t>
            </a:r>
          </a:p>
          <a:p>
            <a:endParaRPr lang="en-US" dirty="0"/>
          </a:p>
        </p:txBody>
      </p:sp>
    </p:spTree>
    <p:extLst>
      <p:ext uri="{BB962C8B-B14F-4D97-AF65-F5344CB8AC3E}">
        <p14:creationId xmlns:p14="http://schemas.microsoft.com/office/powerpoint/2010/main" val="1659557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5BFA-AE99-BFCC-5D18-3360ECF8099D}"/>
              </a:ext>
            </a:extLst>
          </p:cNvPr>
          <p:cNvSpPr>
            <a:spLocks noGrp="1"/>
          </p:cNvSpPr>
          <p:nvPr>
            <p:ph type="title"/>
          </p:nvPr>
        </p:nvSpPr>
        <p:spPr>
          <a:xfrm>
            <a:off x="838200" y="962608"/>
            <a:ext cx="10515600" cy="924249"/>
          </a:xfrm>
        </p:spPr>
        <p:txBody>
          <a:bodyPr/>
          <a:lstStyle/>
          <a:p>
            <a:r>
              <a:rPr lang="en-US" b="1" dirty="0"/>
              <a:t>Legal Status</a:t>
            </a:r>
            <a:endParaRPr lang="en-US" dirty="0"/>
          </a:p>
        </p:txBody>
      </p:sp>
      <p:sp>
        <p:nvSpPr>
          <p:cNvPr id="3" name="Content Placeholder 2">
            <a:extLst>
              <a:ext uri="{FF2B5EF4-FFF2-40B4-BE49-F238E27FC236}">
                <a16:creationId xmlns:a16="http://schemas.microsoft.com/office/drawing/2014/main" id="{834132AD-1D61-5838-6B40-C4273B2C56B1}"/>
              </a:ext>
            </a:extLst>
          </p:cNvPr>
          <p:cNvSpPr>
            <a:spLocks noGrp="1"/>
          </p:cNvSpPr>
          <p:nvPr>
            <p:ph idx="1"/>
          </p:nvPr>
        </p:nvSpPr>
        <p:spPr>
          <a:xfrm>
            <a:off x="838200" y="1886857"/>
            <a:ext cx="10515600" cy="4586514"/>
          </a:xfrm>
        </p:spPr>
        <p:txBody>
          <a:bodyPr>
            <a:normAutofit/>
          </a:bodyPr>
          <a:lstStyle/>
          <a:p>
            <a:r>
              <a:rPr lang="en-US" b="1" dirty="0">
                <a:latin typeface="Google Sans"/>
              </a:rPr>
              <a:t>Organized under State/Local Law : </a:t>
            </a:r>
            <a:r>
              <a:rPr lang="en-US" dirty="0">
                <a:latin typeface="Google Sans"/>
              </a:rPr>
              <a:t>Evidenced in either Charter or Articles of Incorporation</a:t>
            </a:r>
          </a:p>
          <a:p>
            <a:pPr>
              <a:spcAft>
                <a:spcPts val="600"/>
              </a:spcAft>
            </a:pPr>
            <a:r>
              <a:rPr lang="en-US" b="1" dirty="0">
                <a:latin typeface="Google Sans"/>
              </a:rPr>
              <a:t>Non-Profit Status:</a:t>
            </a:r>
            <a:r>
              <a:rPr lang="en-US" dirty="0">
                <a:latin typeface="Google Sans"/>
              </a:rPr>
              <a:t> 501 (c) (3) or (c) 4 – certificate from the IRS</a:t>
            </a:r>
          </a:p>
          <a:p>
            <a:pPr>
              <a:spcAft>
                <a:spcPts val="600"/>
              </a:spcAft>
            </a:pPr>
            <a:r>
              <a:rPr lang="en-US" b="1" dirty="0">
                <a:latin typeface="Google Sans"/>
              </a:rPr>
              <a:t>No Individual Benefit: </a:t>
            </a:r>
            <a:r>
              <a:rPr lang="en-US" dirty="0">
                <a:latin typeface="Google Sans"/>
              </a:rPr>
              <a:t>No part of a CHDO’s net earnings may benefit any member, founder, contributor, or individual. </a:t>
            </a:r>
          </a:p>
          <a:p>
            <a:pPr>
              <a:spcAft>
                <a:spcPts val="600"/>
              </a:spcAft>
            </a:pPr>
            <a:r>
              <a:rPr lang="en-US" b="1" dirty="0">
                <a:latin typeface="Google Sans"/>
              </a:rPr>
              <a:t>Purpose of the Organization:</a:t>
            </a:r>
            <a:r>
              <a:rPr lang="en-US" dirty="0">
                <a:latin typeface="Google Sans"/>
              </a:rPr>
              <a:t> Must be the provision of safe, decent affordable housing to low-income households.</a:t>
            </a:r>
          </a:p>
          <a:p>
            <a:pPr>
              <a:spcAft>
                <a:spcPts val="600"/>
              </a:spcAft>
            </a:pPr>
            <a:r>
              <a:rPr lang="en-US" b="1" dirty="0">
                <a:latin typeface="Google Sans"/>
              </a:rPr>
              <a:t>Clearly Defined Geographic Service Area: </a:t>
            </a:r>
            <a:r>
              <a:rPr lang="en-US" dirty="0">
                <a:latin typeface="Google Sans"/>
              </a:rPr>
              <a:t>Statewide not allowed. </a:t>
            </a:r>
          </a:p>
          <a:p>
            <a:pPr>
              <a:spcAft>
                <a:spcPts val="600"/>
              </a:spcAft>
            </a:pPr>
            <a:r>
              <a:rPr lang="en-US" b="1" dirty="0">
                <a:latin typeface="Google Sans"/>
              </a:rPr>
              <a:t>Registered in SAM.gov </a:t>
            </a:r>
            <a:r>
              <a:rPr lang="en-US" dirty="0">
                <a:latin typeface="Google Sans"/>
              </a:rPr>
              <a:t>– Must be registered prior to funding.  </a:t>
            </a:r>
          </a:p>
          <a:p>
            <a:endParaRPr lang="en-US" dirty="0"/>
          </a:p>
        </p:txBody>
      </p:sp>
    </p:spTree>
    <p:extLst>
      <p:ext uri="{BB962C8B-B14F-4D97-AF65-F5344CB8AC3E}">
        <p14:creationId xmlns:p14="http://schemas.microsoft.com/office/powerpoint/2010/main" val="240083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826B0-C5C3-5F31-C107-9A64A26646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BDDAF-D817-4119-3C63-D1C5BAF6EA0E}"/>
              </a:ext>
            </a:extLst>
          </p:cNvPr>
          <p:cNvSpPr>
            <a:spLocks noGrp="1"/>
          </p:cNvSpPr>
          <p:nvPr>
            <p:ph type="title"/>
          </p:nvPr>
        </p:nvSpPr>
        <p:spPr>
          <a:xfrm>
            <a:off x="838200" y="2766218"/>
            <a:ext cx="10515600" cy="1325563"/>
          </a:xfrm>
        </p:spPr>
        <p:txBody>
          <a:bodyPr/>
          <a:lstStyle/>
          <a:p>
            <a:r>
              <a:rPr lang="en-US" b="1"/>
              <a:t>Organizational Structure</a:t>
            </a:r>
            <a:endParaRPr lang="en-US" dirty="0"/>
          </a:p>
        </p:txBody>
      </p:sp>
    </p:spTree>
    <p:extLst>
      <p:ext uri="{BB962C8B-B14F-4D97-AF65-F5344CB8AC3E}">
        <p14:creationId xmlns:p14="http://schemas.microsoft.com/office/powerpoint/2010/main" val="64436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885C-977C-3968-8FF5-3458A894ABFA}"/>
              </a:ext>
            </a:extLst>
          </p:cNvPr>
          <p:cNvSpPr>
            <a:spLocks noGrp="1"/>
          </p:cNvSpPr>
          <p:nvPr>
            <p:ph type="title"/>
          </p:nvPr>
        </p:nvSpPr>
        <p:spPr/>
        <p:txBody>
          <a:bodyPr>
            <a:normAutofit/>
          </a:bodyPr>
          <a:lstStyle/>
          <a:p>
            <a:r>
              <a:rPr lang="en-US" sz="4000" b="1" dirty="0"/>
              <a:t>Organizational Structure: Board Composition</a:t>
            </a:r>
            <a:endParaRPr lang="en-US" sz="4000" dirty="0"/>
          </a:p>
        </p:txBody>
      </p:sp>
      <p:sp>
        <p:nvSpPr>
          <p:cNvPr id="3" name="Content Placeholder 2">
            <a:extLst>
              <a:ext uri="{FF2B5EF4-FFF2-40B4-BE49-F238E27FC236}">
                <a16:creationId xmlns:a16="http://schemas.microsoft.com/office/drawing/2014/main" id="{653316F3-7820-38FD-7EE7-0139E8B4F0CE}"/>
              </a:ext>
            </a:extLst>
          </p:cNvPr>
          <p:cNvSpPr>
            <a:spLocks noGrp="1"/>
          </p:cNvSpPr>
          <p:nvPr>
            <p:ph idx="1"/>
          </p:nvPr>
        </p:nvSpPr>
        <p:spPr/>
        <p:txBody>
          <a:bodyPr/>
          <a:lstStyle/>
          <a:p>
            <a:pPr marL="0" indent="0">
              <a:spcBef>
                <a:spcPts val="1200"/>
              </a:spcBef>
              <a:spcAft>
                <a:spcPts val="1200"/>
              </a:spcAft>
              <a:buNone/>
            </a:pPr>
            <a:r>
              <a:rPr lang="en-US" sz="2800" dirty="0">
                <a:latin typeface="Google Sans"/>
              </a:rPr>
              <a:t>Board composition must be comprised as follows: </a:t>
            </a:r>
          </a:p>
          <a:p>
            <a:pPr>
              <a:spcBef>
                <a:spcPts val="600"/>
              </a:spcBef>
              <a:spcAft>
                <a:spcPts val="1200"/>
              </a:spcAft>
            </a:pPr>
            <a:r>
              <a:rPr lang="en-US" sz="2800" b="1" dirty="0">
                <a:latin typeface="Google Sans"/>
              </a:rPr>
              <a:t>At least 1/3</a:t>
            </a:r>
            <a:r>
              <a:rPr lang="en-US" sz="2800" b="1" baseline="30000" dirty="0">
                <a:latin typeface="Google Sans"/>
              </a:rPr>
              <a:t>rd</a:t>
            </a:r>
            <a:r>
              <a:rPr lang="en-US" sz="2800" b="1" dirty="0">
                <a:latin typeface="Google Sans"/>
              </a:rPr>
              <a:t> </a:t>
            </a:r>
            <a:r>
              <a:rPr lang="en-US" sz="2800" dirty="0">
                <a:latin typeface="Google Sans"/>
              </a:rPr>
              <a:t>must represent the low-income community</a:t>
            </a:r>
          </a:p>
          <a:p>
            <a:pPr>
              <a:spcBef>
                <a:spcPts val="600"/>
              </a:spcBef>
              <a:spcAft>
                <a:spcPts val="1200"/>
              </a:spcAft>
            </a:pPr>
            <a:r>
              <a:rPr lang="en-US" sz="2800" b="1" dirty="0">
                <a:latin typeface="Google Sans"/>
              </a:rPr>
              <a:t>No more than 1/3</a:t>
            </a:r>
            <a:r>
              <a:rPr lang="en-US" sz="2800" b="1" baseline="30000" dirty="0">
                <a:latin typeface="Google Sans"/>
              </a:rPr>
              <a:t>rd</a:t>
            </a:r>
            <a:r>
              <a:rPr lang="en-US" sz="2800" b="1" dirty="0">
                <a:latin typeface="Google Sans"/>
              </a:rPr>
              <a:t> </a:t>
            </a:r>
            <a:r>
              <a:rPr lang="en-US" sz="2800" dirty="0">
                <a:latin typeface="Google Sans"/>
              </a:rPr>
              <a:t>must be public officials or employees</a:t>
            </a:r>
          </a:p>
          <a:p>
            <a:pPr>
              <a:spcBef>
                <a:spcPts val="600"/>
              </a:spcBef>
              <a:spcAft>
                <a:spcPts val="1200"/>
              </a:spcAft>
            </a:pPr>
            <a:r>
              <a:rPr lang="en-US" sz="2800" dirty="0">
                <a:latin typeface="Google Sans"/>
              </a:rPr>
              <a:t>The remaining board balance is </a:t>
            </a:r>
            <a:r>
              <a:rPr lang="en-US" sz="2800" b="1" dirty="0">
                <a:latin typeface="Google Sans"/>
              </a:rPr>
              <a:t>unrestricted </a:t>
            </a:r>
            <a:r>
              <a:rPr lang="en-US" sz="2800" dirty="0">
                <a:latin typeface="Google Sans"/>
              </a:rPr>
              <a:t>(ex: for-profit). </a:t>
            </a:r>
          </a:p>
          <a:p>
            <a:endParaRPr lang="en-US" dirty="0"/>
          </a:p>
        </p:txBody>
      </p:sp>
    </p:spTree>
    <p:extLst>
      <p:ext uri="{BB962C8B-B14F-4D97-AF65-F5344CB8AC3E}">
        <p14:creationId xmlns:p14="http://schemas.microsoft.com/office/powerpoint/2010/main" val="1706525551"/>
      </p:ext>
    </p:extLst>
  </p:cSld>
  <p:clrMapOvr>
    <a:masterClrMapping/>
  </p:clrMapOvr>
</p:sld>
</file>

<file path=ppt/theme/theme1.xml><?xml version="1.0" encoding="utf-8"?>
<a:theme xmlns:a="http://schemas.openxmlformats.org/drawingml/2006/main" name="Office Theme">
  <a:themeElements>
    <a:clrScheme name="Custom 1">
      <a:dk1>
        <a:srgbClr val="354863"/>
      </a:dk1>
      <a:lt1>
        <a:sysClr val="window" lastClr="FFFFFF"/>
      </a:lt1>
      <a:dk2>
        <a:srgbClr val="1C546B"/>
      </a:dk2>
      <a:lt2>
        <a:srgbClr val="E8E8E8"/>
      </a:lt2>
      <a:accent1>
        <a:srgbClr val="2D82C4"/>
      </a:accent1>
      <a:accent2>
        <a:srgbClr val="E07D46"/>
      </a:accent2>
      <a:accent3>
        <a:srgbClr val="A5B853"/>
      </a:accent3>
      <a:accent4>
        <a:srgbClr val="74B0CF"/>
      </a:accent4>
      <a:accent5>
        <a:srgbClr val="C1CC58"/>
      </a:accent5>
      <a:accent6>
        <a:srgbClr val="756B8E"/>
      </a:accent6>
      <a:hlink>
        <a:srgbClr val="467886"/>
      </a:hlink>
      <a:folHlink>
        <a:srgbClr val="96607D"/>
      </a:folHlink>
    </a:clrScheme>
    <a:fontScheme name="MHC Template 2024">
      <a:majorFont>
        <a:latin typeface="Futura P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895</TotalTime>
  <Words>2118</Words>
  <Application>Microsoft Office PowerPoint</Application>
  <PresentationFormat>Widescreen</PresentationFormat>
  <Paragraphs>206</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Arial</vt:lpstr>
      <vt:lpstr>Calibri</vt:lpstr>
      <vt:lpstr>Franklin Gothic Book</vt:lpstr>
      <vt:lpstr>Futura PT Bold</vt:lpstr>
      <vt:lpstr>Google Sans</vt:lpstr>
      <vt:lpstr>Open Sans</vt:lpstr>
      <vt:lpstr>Wingdings</vt:lpstr>
      <vt:lpstr>Office Theme</vt:lpstr>
      <vt:lpstr>PowerPoint Presentation</vt:lpstr>
      <vt:lpstr>Navigating the Path to Becoming a CHDO</vt:lpstr>
      <vt:lpstr>CHDO Set-Aside</vt:lpstr>
      <vt:lpstr>Participating Jurisdictions </vt:lpstr>
      <vt:lpstr>CHDO Qualifying Criteria</vt:lpstr>
      <vt:lpstr>CHDO Qualifying Criteria</vt:lpstr>
      <vt:lpstr>Legal Status</vt:lpstr>
      <vt:lpstr>Organizational Structure</vt:lpstr>
      <vt:lpstr>Organizational Structure: Board Composition</vt:lpstr>
      <vt:lpstr>Low-Income Representation</vt:lpstr>
      <vt:lpstr>Public Sector Limitations:</vt:lpstr>
      <vt:lpstr>Remaining Board Structure</vt:lpstr>
      <vt:lpstr>Sponsorship/Independence Requirements </vt:lpstr>
      <vt:lpstr>Creation or Sponsorship by a For-Profit</vt:lpstr>
      <vt:lpstr>Sponsorship by a Religious Organization</vt:lpstr>
      <vt:lpstr>Capacity and Experience </vt:lpstr>
      <vt:lpstr>CHDO Experience</vt:lpstr>
      <vt:lpstr>CHDO Capacity</vt:lpstr>
      <vt:lpstr>CHDO Capacity</vt:lpstr>
      <vt:lpstr>Development Capacity</vt:lpstr>
      <vt:lpstr>Financial Accountability </vt:lpstr>
      <vt:lpstr>Financial Management</vt:lpstr>
      <vt:lpstr>Community Requirements</vt:lpstr>
      <vt:lpstr>Eligible Activities</vt:lpstr>
      <vt:lpstr>Eligible Activities</vt:lpstr>
      <vt:lpstr>CHDO Income Limits</vt:lpstr>
      <vt:lpstr>CHDO Roles</vt:lpstr>
      <vt:lpstr>CHDO as an Owner</vt:lpstr>
      <vt:lpstr>CHDO as a Developer</vt:lpstr>
      <vt:lpstr>CHDO as a Developer of Homebuyer Housing </vt:lpstr>
      <vt:lpstr>CHDO as a Sponsor: Affiliate</vt:lpstr>
      <vt:lpstr>CHDO as a Sponsor: Affiliate</vt:lpstr>
      <vt:lpstr>CHDO as a Sponsor: Turnkey</vt:lpstr>
      <vt:lpstr>Things to Think About</vt:lpstr>
      <vt:lpstr>Build America, Buy America Act (BABA)</vt:lpstr>
      <vt:lpstr>Section 3  </vt:lpstr>
      <vt:lpstr>Davis Bacon</vt:lpstr>
      <vt:lpstr>HOW TO APPLY</vt:lpstr>
      <vt:lpstr>Period of CHDO Certification</vt:lpstr>
      <vt:lpstr>How to Apply for CHDO Certification</vt:lpstr>
      <vt:lpstr>Resources </vt:lpstr>
      <vt:lpstr>Contact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Sistrunk</dc:creator>
  <cp:lastModifiedBy>Julie Brooks</cp:lastModifiedBy>
  <cp:revision>14</cp:revision>
  <cp:lastPrinted>2025-04-01T21:01:57Z</cp:lastPrinted>
  <dcterms:created xsi:type="dcterms:W3CDTF">2024-03-04T16:14:20Z</dcterms:created>
  <dcterms:modified xsi:type="dcterms:W3CDTF">2025-04-01T21:21:45Z</dcterms:modified>
</cp:coreProperties>
</file>